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8" r:id="rId4"/>
    <p:sldId id="259" r:id="rId5"/>
    <p:sldId id="265" r:id="rId6"/>
    <p:sldId id="264" r:id="rId7"/>
    <p:sldId id="266" r:id="rId8"/>
    <p:sldId id="267" r:id="rId9"/>
  </p:sldIdLst>
  <p:sldSz cx="9144000" cy="687546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655" autoAdjust="0"/>
  </p:normalViewPr>
  <p:slideViewPr>
    <p:cSldViewPr snapToGrid="0">
      <p:cViewPr>
        <p:scale>
          <a:sx n="63" d="100"/>
          <a:sy n="63" d="100"/>
        </p:scale>
        <p:origin x="1380" y="52"/>
      </p:cViewPr>
      <p:guideLst>
        <p:guide orient="horz" pos="216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1143000" y="1125534"/>
            <a:ext cx="6858000" cy="23939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Autofit/>
          </a:bodyPr>
          <a:lstStyle>
            <a:lvl1pPr marL="0" marR="0" lvl="0" indent="0" algn="ctr" fontAlgn="auto">
              <a:spcBef>
                <a:spcPts val="0"/>
              </a:spcBef>
              <a:spcAft>
                <a:spcPts val="0"/>
              </a:spcAft>
              <a:tabLst/>
              <a:defRPr lang="en-US" sz="6000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143000" y="3611559"/>
            <a:ext cx="6858000" cy="16589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spcAft>
                <a:spcPts val="0"/>
              </a:spcAft>
              <a:buNone/>
              <a:tabLst/>
              <a:defRPr lang="en-US" sz="24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83129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8650" y="366710"/>
            <a:ext cx="7886700" cy="13287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28650" y="1830391"/>
            <a:ext cx="7886700" cy="43624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7352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3885" y="1714500"/>
            <a:ext cx="7886700" cy="28590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sz="6000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3885" y="4600575"/>
            <a:ext cx="7886700" cy="15049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sz="2400" b="0" i="0" u="none" strike="noStrike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9264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8650" y="366710"/>
            <a:ext cx="7886700" cy="13287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sz="half" idx="1"/>
          </p:nvPr>
        </p:nvSpPr>
        <p:spPr>
          <a:xfrm>
            <a:off x="628650" y="1830391"/>
            <a:ext cx="3867153" cy="43624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sz="half" idx="2"/>
          </p:nvPr>
        </p:nvSpPr>
        <p:spPr>
          <a:xfrm>
            <a:off x="4648196" y="1830391"/>
            <a:ext cx="3867153" cy="43624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1886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30241" y="366710"/>
            <a:ext cx="7886700" cy="13287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30241" y="1685925"/>
            <a:ext cx="3868734" cy="8255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sz="2400" b="1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sz="half" idx="2"/>
          </p:nvPr>
        </p:nvSpPr>
        <p:spPr>
          <a:xfrm>
            <a:off x="630241" y="2511427"/>
            <a:ext cx="3868734" cy="36941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sz="quarter" idx="3"/>
          </p:nvPr>
        </p:nvSpPr>
        <p:spPr>
          <a:xfrm>
            <a:off x="4629149" y="1685925"/>
            <a:ext cx="3887791" cy="8255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sz="2400" b="1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sz="quarter" idx="4"/>
          </p:nvPr>
        </p:nvSpPr>
        <p:spPr>
          <a:xfrm>
            <a:off x="4629149" y="2511427"/>
            <a:ext cx="3887791" cy="36941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8006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8650" y="366710"/>
            <a:ext cx="7886700" cy="13287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8424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72363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30241" y="458791"/>
            <a:ext cx="2949570" cy="16033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sz="3200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887791" y="990596"/>
            <a:ext cx="4629149" cy="48847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sz="32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sz="28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sz="24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sz="20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sz="20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sz="half" idx="2"/>
          </p:nvPr>
        </p:nvSpPr>
        <p:spPr>
          <a:xfrm>
            <a:off x="630241" y="2062164"/>
            <a:ext cx="2949570" cy="38211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sz="16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4830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30241" y="458791"/>
            <a:ext cx="2949570" cy="16033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sz="3200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3887791" y="990596"/>
            <a:ext cx="4629149" cy="48847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sz="32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sz="half" idx="2"/>
          </p:nvPr>
        </p:nvSpPr>
        <p:spPr>
          <a:xfrm>
            <a:off x="630241" y="2062164"/>
            <a:ext cx="2949570" cy="38211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sz="16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2430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8650" y="366710"/>
            <a:ext cx="7886700" cy="13287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28650" y="1830391"/>
            <a:ext cx="7886700" cy="4362446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2172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543675" y="366710"/>
            <a:ext cx="1971674" cy="5826127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28650" y="366710"/>
            <a:ext cx="5762621" cy="5826127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3861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1358" y="1178369"/>
            <a:ext cx="8026163" cy="2923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alatino"/>
                <a:cs typeface="Palatino"/>
              </a:rPr>
              <a:t>Most people request information for 1 of 4 reasons:</a:t>
            </a:r>
          </a:p>
          <a:p>
            <a:pPr marL="800100" lvl="1" indent="-342900">
              <a:buFont typeface="Wingdings" charset="2"/>
              <a:buChar char="q"/>
            </a:pPr>
            <a:r>
              <a:rPr lang="en-US" sz="2400" dirty="0">
                <a:latin typeface="Palatino"/>
                <a:cs typeface="Palatino"/>
              </a:rPr>
              <a:t>They don’t have protection.</a:t>
            </a:r>
          </a:p>
          <a:p>
            <a:pPr marL="800100" lvl="1" indent="-342900">
              <a:buFont typeface="Wingdings" charset="2"/>
              <a:buChar char="q"/>
            </a:pPr>
            <a:r>
              <a:rPr lang="en-US" sz="2400" dirty="0">
                <a:latin typeface="Palatino"/>
                <a:cs typeface="Palatino"/>
              </a:rPr>
              <a:t>They need more protection. </a:t>
            </a:r>
          </a:p>
          <a:p>
            <a:pPr marL="800100" lvl="1" indent="-342900">
              <a:buFont typeface="Wingdings" charset="2"/>
              <a:buChar char="q"/>
            </a:pPr>
            <a:r>
              <a:rPr lang="en-US" sz="2400" dirty="0">
                <a:latin typeface="Palatino"/>
                <a:cs typeface="Palatino"/>
              </a:rPr>
              <a:t>They want to leave money behind for a loved one. </a:t>
            </a:r>
          </a:p>
          <a:p>
            <a:pPr marL="800100" lvl="1" indent="-342900">
              <a:buFont typeface="Wingdings" charset="2"/>
              <a:buChar char="q"/>
            </a:pPr>
            <a:r>
              <a:rPr lang="en-US" sz="2400" dirty="0">
                <a:latin typeface="Palatino"/>
                <a:cs typeface="Palatino"/>
              </a:rPr>
              <a:t>An estate could be in probate for quite some time causing lifestyle changes . .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2076" y="4530179"/>
            <a:ext cx="799997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/>
              <a:t>What are your Needs?</a:t>
            </a:r>
          </a:p>
          <a:p>
            <a:pPr lvl="1"/>
            <a:r>
              <a:rPr lang="en-US" sz="2400" dirty="0"/>
              <a:t>To alleviate financial burden?   	</a:t>
            </a:r>
          </a:p>
          <a:p>
            <a:pPr lvl="1"/>
            <a:r>
              <a:rPr lang="en-US" sz="2400" dirty="0"/>
              <a:t>To replace loss of income?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7543" y="445162"/>
            <a:ext cx="78035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dirty="0">
                <a:latin typeface="Palatino"/>
                <a:cs typeface="Palatino"/>
              </a:rPr>
              <a:t>Why Is This Important?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13">
            <a:off x="1134268" y="-1134268"/>
            <a:ext cx="6875465" cy="9144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13">
            <a:off x="1003335" y="-1134287"/>
            <a:ext cx="6875465" cy="9144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8FAAEAB-0A1D-2F6C-CA01-D14EE907D84C}"/>
              </a:ext>
            </a:extLst>
          </p:cNvPr>
          <p:cNvSpPr/>
          <p:nvPr/>
        </p:nvSpPr>
        <p:spPr>
          <a:xfrm>
            <a:off x="2570480" y="1249680"/>
            <a:ext cx="4053840" cy="375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517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638070" y="-148749"/>
            <a:ext cx="5542744" cy="717296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8051" y="170209"/>
            <a:ext cx="750243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Palatino"/>
                <a:cs typeface="Palatino"/>
              </a:rPr>
              <a:t>Emergency Response System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57" y="772487"/>
            <a:ext cx="8183283" cy="61029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8794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15" y="1734213"/>
            <a:ext cx="8386001" cy="40416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285" y="1313134"/>
            <a:ext cx="9144000" cy="69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26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2798" y="353511"/>
            <a:ext cx="84320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Palatino"/>
                <a:cs typeface="Palatino"/>
              </a:rPr>
              <a:t>Final Questions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8772" y="2029415"/>
            <a:ext cx="869882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Ø"/>
            </a:pPr>
            <a:r>
              <a:rPr lang="en-US" sz="3200" dirty="0">
                <a:latin typeface="Palatino"/>
                <a:cs typeface="Palatino"/>
              </a:rPr>
              <a:t>Do you feel good about taking care of your family today for ________ per month?</a:t>
            </a:r>
          </a:p>
          <a:p>
            <a:pPr marL="457200" indent="-457200">
              <a:buFont typeface="Wingdings" charset="2"/>
              <a:buChar char="Ø"/>
            </a:pPr>
            <a:r>
              <a:rPr lang="en-US" sz="3200" dirty="0">
                <a:latin typeface="Palatino"/>
                <a:cs typeface="Palatino"/>
              </a:rPr>
              <a:t>Is there anything you can think of that would prevent you from keeping this payment going?</a:t>
            </a:r>
          </a:p>
          <a:p>
            <a:pPr marL="457200" indent="-457200">
              <a:buFont typeface="Wingdings" charset="2"/>
              <a:buChar char="Ø"/>
            </a:pPr>
            <a:r>
              <a:rPr lang="en-US" sz="3200" dirty="0">
                <a:latin typeface="Palatino"/>
                <a:cs typeface="Palatino"/>
              </a:rPr>
              <a:t>Please call no matter how minor the questions you might have.</a:t>
            </a:r>
          </a:p>
          <a:p>
            <a:r>
              <a:rPr lang="en-US" sz="3200" dirty="0">
                <a:latin typeface="Palatino"/>
                <a:cs typeface="Palatino"/>
              </a:rPr>
              <a:t>Any questions?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32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42547" y="458255"/>
            <a:ext cx="49494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Palatino"/>
                <a:cs typeface="Palatino"/>
              </a:rPr>
              <a:t>Safe Money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38612" y="246148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5679" y="2605507"/>
            <a:ext cx="819637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u"/>
            </a:pPr>
            <a:r>
              <a:rPr lang="en-US" sz="2400" dirty="0">
                <a:latin typeface="Palatino"/>
                <a:cs typeface="Palatino"/>
              </a:rPr>
              <a:t>How much of your current retirement can you afford to lose?</a:t>
            </a:r>
          </a:p>
          <a:p>
            <a:pPr marL="342900" indent="-342900">
              <a:buFont typeface="Wingdings" charset="2"/>
              <a:buChar char="u"/>
            </a:pPr>
            <a:r>
              <a:rPr lang="en-US" sz="2400" dirty="0">
                <a:latin typeface="Palatino"/>
                <a:cs typeface="Palatino"/>
              </a:rPr>
              <a:t>Do you consider yourself a saver or an investor?</a:t>
            </a:r>
          </a:p>
          <a:p>
            <a:pPr marL="342900" indent="-342900">
              <a:buFont typeface="Wingdings" charset="2"/>
              <a:buChar char="u"/>
            </a:pPr>
            <a:r>
              <a:rPr lang="en-US" sz="2400" dirty="0">
                <a:latin typeface="Palatino"/>
                <a:cs typeface="Palatino"/>
              </a:rPr>
              <a:t>Are you concerned that you will outlive your money?</a:t>
            </a:r>
          </a:p>
          <a:p>
            <a:pPr marL="342900" indent="-342900">
              <a:buFont typeface="Wingdings" charset="2"/>
              <a:buChar char="q"/>
            </a:pPr>
            <a:r>
              <a:rPr lang="en-US" sz="2400" dirty="0">
                <a:latin typeface="Palatino"/>
                <a:cs typeface="Palatino"/>
              </a:rPr>
              <a:t>Did you know there is a cash accumulation account with insurance companies that is guaranteed and offers up to 10% bonus on your principal deposit?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96823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183</Words>
  <Application>Microsoft Office PowerPoint</Application>
  <PresentationFormat>Custom</PresentationFormat>
  <Paragraphs>20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Palatino</vt:lpstr>
      <vt:lpstr>Wingdings</vt:lpstr>
      <vt:lpstr>Standard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dc:description/>
  <cp:lastModifiedBy>user9295</cp:lastModifiedBy>
  <cp:revision>13</cp:revision>
  <dcterms:created xsi:type="dcterms:W3CDTF">2017-03-07T16:21:24Z</dcterms:created>
  <dcterms:modified xsi:type="dcterms:W3CDTF">2023-05-17T12:52:11Z</dcterms:modified>
</cp:coreProperties>
</file>