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9" r:id="rId3"/>
    <p:sldId id="257" r:id="rId4"/>
    <p:sldId id="258" r:id="rId5"/>
    <p:sldId id="259" r:id="rId6"/>
    <p:sldId id="260" r:id="rId7"/>
    <p:sldId id="270" r:id="rId8"/>
    <p:sldId id="268" r:id="rId9"/>
    <p:sldId id="261"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9" autoAdjust="0"/>
    <p:restoredTop sz="94660"/>
  </p:normalViewPr>
  <p:slideViewPr>
    <p:cSldViewPr snapToGrid="0">
      <p:cViewPr>
        <p:scale>
          <a:sx n="87" d="100"/>
          <a:sy n="87" d="100"/>
        </p:scale>
        <p:origin x="-80" y="-8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11-05T04:08:59.812"/>
    </inkml:context>
    <inkml:brush xml:id="br0">
      <inkml:brushProperty name="width" value="0.03333" units="cm"/>
      <inkml:brushProperty name="height" value="0.03333" units="cm"/>
    </inkml:brush>
  </inkml:definitions>
  <inkml:traceGroup>
    <inkml:annotationXML>
      <emma:emma xmlns:emma="http://www.w3.org/2003/04/emma" version="1.0">
        <emma:interpretation id="{09CB26DC-B305-46F3-A721-038B31E5BC11}" emma:medium="tactile" emma:mode="ink">
          <msink:context xmlns:msink="http://schemas.microsoft.com/ink/2010/main" type="writingRegion" rotatedBoundingBox="25846,10586 25876,10586 25876,10677 25846,10677"/>
        </emma:interpretation>
      </emma:emma>
    </inkml:annotationXML>
    <inkml:traceGroup>
      <inkml:annotationXML>
        <emma:emma xmlns:emma="http://www.w3.org/2003/04/emma" version="1.0">
          <emma:interpretation id="{7F726945-9C74-421F-A5E2-B73A11252637}" emma:medium="tactile" emma:mode="ink">
            <msink:context xmlns:msink="http://schemas.microsoft.com/ink/2010/main" type="paragraph" rotatedBoundingBox="25846,10586 25876,10586 25876,10677 25846,10677" alignmentLevel="1"/>
          </emma:interpretation>
        </emma:emma>
      </inkml:annotationXML>
      <inkml:traceGroup>
        <inkml:annotationXML>
          <emma:emma xmlns:emma="http://www.w3.org/2003/04/emma" version="1.0">
            <emma:interpretation id="{1FB3292B-4C5A-4703-8F06-00800BD3B136}" emma:medium="tactile" emma:mode="ink">
              <msink:context xmlns:msink="http://schemas.microsoft.com/ink/2010/main" type="line" rotatedBoundingBox="25846,10586 25876,10586 25876,10677 25846,10677"/>
            </emma:interpretation>
          </emma:emma>
        </inkml:annotationXML>
        <inkml:traceGroup>
          <inkml:annotationXML>
            <emma:emma xmlns:emma="http://www.w3.org/2003/04/emma" version="1.0">
              <emma:interpretation id="{BACCC688-21D2-4711-82E9-E6F5D146276E}" emma:medium="tactile" emma:mode="ink">
                <msink:context xmlns:msink="http://schemas.microsoft.com/ink/2010/main" type="inkWord" rotatedBoundingBox="25846,10586 25876,10586 25876,10677 25846,10677"/>
              </emma:interpretation>
              <emma:one-of disjunction-type="recognition" id="oneOf0">
                <emma:interpretation id="interp0" emma:lang="en-US" emma:confidence="0">
                  <emma:literal>•</emma:literal>
                </emma:interpretation>
                <emma:interpretation id="interp1" emma:lang="en-US" emma:confidence="0">
                  <emma:literal>.</emma:literal>
                </emma:interpretation>
                <emma:interpretation id="interp2" emma:lang="en-US" emma:confidence="0">
                  <emma:literal>'</emma:literal>
                </emma:interpretation>
                <emma:interpretation id="interp3" emma:lang="en-US" emma:confidence="0">
                  <emma:literal>I</emma:literal>
                </emma:interpretation>
                <emma:interpretation id="interp4" emma:lang="en-US" emma:confidence="0">
                  <emma:literal>-</emma:literal>
                </emma:interpretation>
              </emma:one-of>
            </emma:emma>
          </inkml:annotationXML>
          <inkml:trace contextRef="#ctx0" brushRef="#br0">13107 6838 1792,'-30'-30'896,"60"-31"-2560,-30 61 1024</inkml:trace>
        </inkml:traceGroup>
      </inkml:traceGroup>
    </inkml:traceGroup>
  </inkml:traceGroup>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A069CB8-F204-4D06-B913-C5A26A89888A}" type="datetimeFigureOut">
              <a:rPr lang="en-US" dirty="0"/>
              <a:t>6/8/20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0BB376-B19C-488D-ABEB-03C7E6E9E3E0}" type="datetimeFigureOut">
              <a:rPr lang="en-US" dirty="0"/>
              <a:t>6/8/20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9637A9-119A-49DA-BD12-AAC58B377D80}"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6F077B-A50F-4D64-8574-E2D6A98A5553}" type="datetimeFigureOut">
              <a:rPr lang="en-US" dirty="0"/>
              <a:t>6/8/20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D9E2A62-1983-43A1-A163-D8AA46534C80}" type="datetimeFigureOut">
              <a:rPr lang="en-US" dirty="0"/>
              <a:t>6/8/20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98F3E3B-34E3-4345-B2A1-994B83598A9C}" type="datetimeFigureOut">
              <a:rPr lang="en-US" dirty="0"/>
              <a:t>6/8/20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D816C96-82A1-4D77-8ADA-627AC6FE3D65}" type="datetimeFigureOut">
              <a:rPr lang="en-US" dirty="0"/>
              <a:t>6/8/20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D102C1E-28F2-47E9-802D-339E64E2F920}" type="datetimeFigureOut">
              <a:rPr lang="en-US" dirty="0"/>
              <a:t>6/8/20</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4271A48-F18A-45B3-BC05-1E27DA3F88AF}" type="datetimeFigureOut">
              <a:rPr lang="en-US" dirty="0"/>
              <a:t>6/8/20</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5B747F8-9654-4282-85D2-65F41AAE7A75}" type="datetimeFigureOut">
              <a:rPr lang="en-US" dirty="0"/>
              <a:t>6/8/20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B6E300-0A13-4A81-945A-7333C271A069}" type="datetimeFigureOut">
              <a:rPr lang="en-US" dirty="0"/>
              <a:t>6/8/20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671962-1EA4-46E7-BCB0-F36CE46D1A59}" type="datetimeFigureOut">
              <a:rPr lang="en-US" dirty="0"/>
              <a:t>6/8/20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DC5B261-8843-42D1-AAFC-05E20E2D9B97}" type="datetimeFigureOut">
              <a:rPr lang="en-US" dirty="0"/>
              <a:t>6/8/20</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ustomXml" Target="../ink/ink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0051" y="510974"/>
            <a:ext cx="10416845" cy="4346319"/>
          </a:xfrm>
        </p:spPr>
        <p:txBody>
          <a:bodyPr>
            <a:noAutofit/>
          </a:bodyPr>
          <a:lstStyle/>
          <a:p>
            <a:r>
              <a:rPr lang="en-US" sz="4800" b="1" u="sng" dirty="0" smtClean="0"/>
              <a:t>People use Insurance for many reasons:</a:t>
            </a:r>
            <a:r>
              <a:rPr lang="en-US" sz="4800" dirty="0" smtClean="0"/>
              <a:t/>
            </a:r>
            <a:br>
              <a:rPr lang="en-US" sz="4800" dirty="0" smtClean="0"/>
            </a:br>
            <a:r>
              <a:rPr lang="en-US" sz="4400" dirty="0"/>
              <a:t/>
            </a:r>
            <a:br>
              <a:rPr lang="en-US" sz="4400" dirty="0"/>
            </a:br>
            <a:r>
              <a:rPr lang="en-US" sz="4400" dirty="0" smtClean="0"/>
              <a:t>• Replace </a:t>
            </a:r>
            <a:r>
              <a:rPr lang="en-US" sz="4400" dirty="0" smtClean="0"/>
              <a:t>income in the household</a:t>
            </a:r>
            <a:r>
              <a:rPr lang="en-US" sz="4400" dirty="0"/>
              <a:t/>
            </a:r>
            <a:br>
              <a:rPr lang="en-US" sz="4400" dirty="0"/>
            </a:br>
            <a:r>
              <a:rPr lang="en-US" sz="4400" dirty="0"/>
              <a:t>• </a:t>
            </a:r>
            <a:r>
              <a:rPr lang="en-US" sz="4400" dirty="0" smtClean="0"/>
              <a:t>Reduce loss of income from disability</a:t>
            </a:r>
            <a:br>
              <a:rPr lang="en-US" sz="4400" dirty="0" smtClean="0"/>
            </a:br>
            <a:r>
              <a:rPr lang="en-US" sz="4400" dirty="0" smtClean="0"/>
              <a:t>• Protect against Sickness</a:t>
            </a:r>
            <a:r>
              <a:rPr lang="en-US" sz="4400" dirty="0"/>
              <a:t/>
            </a:r>
            <a:br>
              <a:rPr lang="en-US" sz="4400" dirty="0"/>
            </a:br>
            <a:r>
              <a:rPr lang="en-US" sz="4400" dirty="0"/>
              <a:t>• </a:t>
            </a:r>
            <a:r>
              <a:rPr lang="en-US" sz="4400" dirty="0" smtClean="0"/>
              <a:t>An Investment towards future wealth</a:t>
            </a:r>
            <a:r>
              <a:rPr lang="en-US" sz="4400" dirty="0"/>
              <a:t/>
            </a:r>
            <a:br>
              <a:rPr lang="en-US" sz="4400" dirty="0"/>
            </a:br>
            <a:endParaRPr lang="en-US" sz="4400" dirty="0"/>
          </a:p>
        </p:txBody>
      </p:sp>
      <p:sp>
        <p:nvSpPr>
          <p:cNvPr id="3" name="Subtitle 2"/>
          <p:cNvSpPr>
            <a:spLocks noGrp="1"/>
          </p:cNvSpPr>
          <p:nvPr>
            <p:ph type="subTitle" idx="1"/>
          </p:nvPr>
        </p:nvSpPr>
        <p:spPr/>
        <p:txBody>
          <a:bodyPr>
            <a:normAutofit/>
          </a:bodyPr>
          <a:lstStyle/>
          <a:p>
            <a:r>
              <a:rPr lang="en-US" sz="4800" cap="none" spc="0" dirty="0" smtClean="0">
                <a:ln w="0"/>
                <a:solidFill>
                  <a:schemeClr val="tx1"/>
                </a:solidFill>
                <a:effectLst>
                  <a:outerShdw blurRad="38100" dist="19050" dir="2700000" algn="tl" rotWithShape="0">
                    <a:schemeClr val="dk1">
                      <a:alpha val="40000"/>
                    </a:schemeClr>
                  </a:outerShdw>
                </a:effectLst>
              </a:rPr>
              <a:t>What </a:t>
            </a:r>
            <a:r>
              <a:rPr lang="en-US" sz="4800" cap="none" spc="0" dirty="0">
                <a:ln w="0"/>
                <a:solidFill>
                  <a:schemeClr val="tx1"/>
                </a:solidFill>
                <a:effectLst>
                  <a:outerShdw blurRad="38100" dist="19050" dir="2700000" algn="tl" rotWithShape="0">
                    <a:schemeClr val="dk1">
                      <a:alpha val="40000"/>
                    </a:schemeClr>
                  </a:outerShdw>
                </a:effectLst>
              </a:rPr>
              <a:t>a</a:t>
            </a:r>
            <a:r>
              <a:rPr lang="en-US" sz="4800" cap="none" spc="0" dirty="0" smtClean="0">
                <a:ln w="0"/>
                <a:solidFill>
                  <a:schemeClr val="tx1"/>
                </a:solidFill>
                <a:effectLst>
                  <a:outerShdw blurRad="38100" dist="19050" dir="2700000" algn="tl" rotWithShape="0">
                    <a:schemeClr val="dk1">
                      <a:alpha val="40000"/>
                    </a:schemeClr>
                  </a:outerShdw>
                </a:effectLst>
              </a:rPr>
              <a:t>re YOUR needs?</a:t>
            </a:r>
            <a:endParaRPr lang="en-US" sz="4800" cap="none" spc="0" dirty="0">
              <a:ln w="0"/>
              <a:solidFill>
                <a:schemeClr val="tx1"/>
              </a:solidFill>
              <a:effectLst>
                <a:outerShdw blurRad="38100" dist="19050" dir="2700000" algn="tl" rotWithShape="0">
                  <a:schemeClr val="dk1">
                    <a:alpha val="40000"/>
                  </a:schemeClr>
                </a:outerShdw>
              </a:effectLst>
            </a:endParaRPr>
          </a:p>
        </p:txBody>
      </p:sp>
      <mc:AlternateContent xmlns:mc="http://schemas.openxmlformats.org/markup-compatibility/2006" xmlns:p14="http://schemas.microsoft.com/office/powerpoint/2010/main">
        <mc:Choice Requires="p14">
          <p:contentPart p14:bwMode="auto" r:id="rId2">
            <p14:nvContentPartPr>
              <p14:cNvPr id="5" name="Ink 4"/>
              <p14:cNvContentPartPr/>
              <p14:nvPr/>
            </p14:nvContentPartPr>
            <p14:xfrm>
              <a:off x="9304752" y="3811046"/>
              <a:ext cx="7440" cy="22080"/>
            </p14:xfrm>
          </p:contentPart>
        </mc:Choice>
        <mc:Fallback xmlns="">
          <p:pic>
            <p:nvPicPr>
              <p:cNvPr id="5" name="Ink 4"/>
              <p:cNvPicPr/>
              <p:nvPr/>
            </p:nvPicPr>
            <p:blipFill>
              <a:blip r:embed="rId3"/>
              <a:stretch>
                <a:fillRect/>
              </a:stretch>
            </p:blipFill>
            <p:spPr>
              <a:xfrm>
                <a:off x="9303312" y="3809846"/>
                <a:ext cx="10320" cy="24720"/>
              </a:xfrm>
              <a:prstGeom prst="rect">
                <a:avLst/>
              </a:prstGeom>
            </p:spPr>
          </p:pic>
        </mc:Fallback>
      </mc:AlternateContent>
    </p:spTree>
    <p:extLst>
      <p:ext uri="{BB962C8B-B14F-4D97-AF65-F5344CB8AC3E}">
        <p14:creationId xmlns:p14="http://schemas.microsoft.com/office/powerpoint/2010/main" val="209000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7200" dirty="0"/>
              <a:t>Who </a:t>
            </a:r>
            <a:r>
              <a:rPr lang="en-US" sz="7200" dirty="0" smtClean="0"/>
              <a:t>are you protecting</a:t>
            </a:r>
            <a:r>
              <a:rPr lang="en-US" sz="7200" dirty="0" smtClean="0"/>
              <a:t>?</a:t>
            </a:r>
            <a:endParaRPr lang="en-US" sz="7200" dirty="0"/>
          </a:p>
        </p:txBody>
      </p:sp>
      <p:sp>
        <p:nvSpPr>
          <p:cNvPr id="3" name="Content Placeholder 2"/>
          <p:cNvSpPr>
            <a:spLocks noGrp="1"/>
          </p:cNvSpPr>
          <p:nvPr>
            <p:ph idx="1"/>
          </p:nvPr>
        </p:nvSpPr>
        <p:spPr/>
        <p:txBody>
          <a:bodyPr/>
          <a:lstStyle/>
          <a:p>
            <a:endParaRPr lang="en-US" sz="4000" dirty="0" smtClean="0"/>
          </a:p>
          <a:p>
            <a:pPr algn="ctr"/>
            <a:r>
              <a:rPr lang="en-US" sz="5400" dirty="0" smtClean="0"/>
              <a:t>Are you protecting yourself?</a:t>
            </a:r>
          </a:p>
          <a:p>
            <a:pPr algn="ctr"/>
            <a:r>
              <a:rPr lang="en-US" sz="5400" dirty="0" smtClean="0"/>
              <a:t>or</a:t>
            </a:r>
            <a:endParaRPr lang="en-US" sz="5400" dirty="0"/>
          </a:p>
          <a:p>
            <a:pPr algn="ctr"/>
            <a:r>
              <a:rPr lang="en-US" sz="5400" dirty="0" smtClean="0"/>
              <a:t>Are you protecting others?</a:t>
            </a:r>
            <a:endParaRPr lang="en-US" sz="5400" dirty="0"/>
          </a:p>
          <a:p>
            <a:endParaRPr lang="en-US" dirty="0"/>
          </a:p>
        </p:txBody>
      </p:sp>
    </p:spTree>
    <p:extLst>
      <p:ext uri="{BB962C8B-B14F-4D97-AF65-F5344CB8AC3E}">
        <p14:creationId xmlns:p14="http://schemas.microsoft.com/office/powerpoint/2010/main" val="3699141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7200" dirty="0"/>
              <a:t>Death</a:t>
            </a:r>
          </a:p>
        </p:txBody>
      </p:sp>
      <p:sp>
        <p:nvSpPr>
          <p:cNvPr id="4" name="Rectangle 3"/>
          <p:cNvSpPr/>
          <p:nvPr/>
        </p:nvSpPr>
        <p:spPr>
          <a:xfrm>
            <a:off x="1148487" y="1865375"/>
            <a:ext cx="7446874" cy="4031873"/>
          </a:xfrm>
          <a:prstGeom prst="rect">
            <a:avLst/>
          </a:prstGeom>
        </p:spPr>
        <p:txBody>
          <a:bodyPr wrap="square">
            <a:spAutoFit/>
          </a:bodyPr>
          <a:lstStyle/>
          <a:p>
            <a:r>
              <a:rPr lang="en-US" sz="3200" dirty="0"/>
              <a:t>There are two different way to do </a:t>
            </a:r>
            <a:r>
              <a:rPr lang="en-US" sz="3200" dirty="0" smtClean="0"/>
              <a:t>this. </a:t>
            </a:r>
            <a:r>
              <a:rPr lang="en-US" sz="3200" dirty="0"/>
              <a:t/>
            </a:r>
            <a:br>
              <a:rPr lang="en-US" sz="3200" dirty="0"/>
            </a:br>
            <a:r>
              <a:rPr lang="en-US" sz="3200" dirty="0" smtClean="0"/>
              <a:t>The first</a:t>
            </a:r>
            <a:r>
              <a:rPr lang="en-US" sz="3200" dirty="0" smtClean="0"/>
              <a:t> is </a:t>
            </a:r>
            <a:r>
              <a:rPr lang="en-US" sz="3200" dirty="0"/>
              <a:t>budget </a:t>
            </a:r>
            <a:r>
              <a:rPr lang="en-US" sz="3200" dirty="0" smtClean="0"/>
              <a:t>friendly; It is accidental </a:t>
            </a:r>
            <a:r>
              <a:rPr lang="en-US" sz="3200" dirty="0"/>
              <a:t>death </a:t>
            </a:r>
            <a:r>
              <a:rPr lang="en-US" sz="3200" dirty="0" smtClean="0"/>
              <a:t>coverage as an </a:t>
            </a:r>
            <a:r>
              <a:rPr lang="en-US" sz="3200" dirty="0" smtClean="0"/>
              <a:t>individual or a household.</a:t>
            </a:r>
            <a:endParaRPr lang="en-US" sz="3200" dirty="0"/>
          </a:p>
          <a:p>
            <a:r>
              <a:rPr lang="en-US" sz="3200" dirty="0"/>
              <a:t/>
            </a:r>
            <a:br>
              <a:rPr lang="en-US" sz="3200" dirty="0"/>
            </a:br>
            <a:r>
              <a:rPr lang="en-US" sz="3200" dirty="0" smtClean="0"/>
              <a:t>The other </a:t>
            </a:r>
            <a:r>
              <a:rPr lang="en-US" sz="3200" dirty="0"/>
              <a:t>way </a:t>
            </a:r>
            <a:r>
              <a:rPr lang="en-US" sz="3200" dirty="0" smtClean="0"/>
              <a:t>is </a:t>
            </a:r>
            <a:r>
              <a:rPr lang="en-US" sz="3200" dirty="0"/>
              <a:t>traditional coverage that covers every possible death except suicide in first two years.</a:t>
            </a:r>
          </a:p>
        </p:txBody>
      </p:sp>
    </p:spTree>
    <p:extLst>
      <p:ext uri="{BB962C8B-B14F-4D97-AF65-F5344CB8AC3E}">
        <p14:creationId xmlns:p14="http://schemas.microsoft.com/office/powerpoint/2010/main" val="3522837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7200" dirty="0"/>
              <a:t>Disability</a:t>
            </a:r>
            <a:r>
              <a:rPr lang="en-US" dirty="0"/>
              <a:t> </a:t>
            </a:r>
          </a:p>
        </p:txBody>
      </p:sp>
      <p:sp>
        <p:nvSpPr>
          <p:cNvPr id="3" name="Content Placeholder 2"/>
          <p:cNvSpPr>
            <a:spLocks noGrp="1"/>
          </p:cNvSpPr>
          <p:nvPr>
            <p:ph idx="1"/>
          </p:nvPr>
        </p:nvSpPr>
        <p:spPr>
          <a:xfrm>
            <a:off x="1097280" y="2487168"/>
            <a:ext cx="10058400" cy="3381926"/>
          </a:xfrm>
        </p:spPr>
        <p:txBody>
          <a:bodyPr>
            <a:normAutofit/>
          </a:bodyPr>
          <a:lstStyle/>
          <a:p>
            <a:r>
              <a:rPr lang="en-US" sz="3600" dirty="0"/>
              <a:t>If you get hurt, this can cover up to </a:t>
            </a:r>
            <a:r>
              <a:rPr lang="en-US" sz="3600" dirty="0" smtClean="0"/>
              <a:t>4,000 </a:t>
            </a:r>
            <a:r>
              <a:rPr lang="en-US" sz="3600" dirty="0"/>
              <a:t>dollars a month for a 3</a:t>
            </a:r>
            <a:r>
              <a:rPr lang="en-US" sz="3600" dirty="0" smtClean="0"/>
              <a:t> </a:t>
            </a:r>
            <a:r>
              <a:rPr lang="en-US" sz="3600" dirty="0"/>
              <a:t>year period after </a:t>
            </a:r>
            <a:r>
              <a:rPr lang="en-US" sz="3600" dirty="0" smtClean="0"/>
              <a:t>a 30 day wait for accidents &amp; a </a:t>
            </a:r>
            <a:r>
              <a:rPr lang="en-US" sz="3600" dirty="0"/>
              <a:t>90 </a:t>
            </a:r>
            <a:r>
              <a:rPr lang="en-US" sz="3600" dirty="0" smtClean="0"/>
              <a:t>day wait for Sickness.</a:t>
            </a:r>
            <a:r>
              <a:rPr lang="en-US" sz="3600" dirty="0"/>
              <a:t> </a:t>
            </a:r>
          </a:p>
        </p:txBody>
      </p:sp>
    </p:spTree>
    <p:extLst>
      <p:ext uri="{BB962C8B-B14F-4D97-AF65-F5344CB8AC3E}">
        <p14:creationId xmlns:p14="http://schemas.microsoft.com/office/powerpoint/2010/main" val="3294879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71972"/>
            <a:ext cx="10058400" cy="1450757"/>
          </a:xfrm>
        </p:spPr>
        <p:txBody>
          <a:bodyPr>
            <a:normAutofit/>
          </a:bodyPr>
          <a:lstStyle/>
          <a:p>
            <a:r>
              <a:rPr lang="en-US" sz="6600" dirty="0"/>
              <a:t>Chronic, Critical and Terminal </a:t>
            </a:r>
          </a:p>
        </p:txBody>
      </p:sp>
      <p:sp>
        <p:nvSpPr>
          <p:cNvPr id="3" name="Content Placeholder 2"/>
          <p:cNvSpPr>
            <a:spLocks noGrp="1"/>
          </p:cNvSpPr>
          <p:nvPr>
            <p:ph idx="1"/>
          </p:nvPr>
        </p:nvSpPr>
        <p:spPr>
          <a:xfrm>
            <a:off x="1097280" y="2026309"/>
            <a:ext cx="10058400" cy="3964839"/>
          </a:xfrm>
        </p:spPr>
        <p:txBody>
          <a:bodyPr>
            <a:normAutofit/>
          </a:bodyPr>
          <a:lstStyle/>
          <a:p>
            <a:r>
              <a:rPr lang="en-US" sz="2400" dirty="0"/>
              <a:t>A Chronic illness can usually be treated but not often cured.  Some of the more common chronic illnesses are arthritis, Parkinson’s disease, chronic obstructive pulmonary disease (COPD) and chronic kidney disease. </a:t>
            </a:r>
            <a:r>
              <a:rPr lang="en-US" sz="2400" dirty="0" smtClean="0"/>
              <a:t>Triggered if you are unable </a:t>
            </a:r>
            <a:r>
              <a:rPr lang="en-US" sz="2400" dirty="0"/>
              <a:t>to perform at least 2 of the 6 activities of daily </a:t>
            </a:r>
            <a:r>
              <a:rPr lang="en-US" sz="2400" dirty="0" smtClean="0"/>
              <a:t>living</a:t>
            </a:r>
            <a:r>
              <a:rPr lang="en-US" sz="2400" dirty="0"/>
              <a:t>. A Critical illness is typically life threatening cancer, myocardial infarction (heart attack), stroke, advanced Alzheimer’s  Disease (before age 75), end stage renal failure, major organ </a:t>
            </a:r>
            <a:r>
              <a:rPr lang="en-US" sz="2400" dirty="0" smtClean="0"/>
              <a:t>failure or ALS. </a:t>
            </a:r>
            <a:r>
              <a:rPr lang="en-US" sz="2400" dirty="0"/>
              <a:t>A Terminal illness is a non-correctable illness or physical condition which is reasonably expected to result in death within 12 months of </a:t>
            </a:r>
            <a:r>
              <a:rPr lang="en-US" sz="2400" dirty="0" smtClean="0"/>
              <a:t>diagnosis. All of which c</a:t>
            </a:r>
            <a:r>
              <a:rPr lang="en-US" sz="2400" dirty="0" smtClean="0"/>
              <a:t>an </a:t>
            </a:r>
            <a:r>
              <a:rPr lang="en-US" sz="2400" dirty="0"/>
              <a:t>accelerate up to 95</a:t>
            </a:r>
            <a:r>
              <a:rPr lang="en-US" sz="2400" dirty="0" smtClean="0"/>
              <a:t>% to a maximum of $500,000 of </a:t>
            </a:r>
            <a:r>
              <a:rPr lang="en-US" sz="2400" dirty="0"/>
              <a:t>eligible death benefit at the time of the </a:t>
            </a:r>
            <a:r>
              <a:rPr lang="en-US" sz="2400" dirty="0" smtClean="0"/>
              <a:t>initial </a:t>
            </a:r>
            <a:r>
              <a:rPr lang="en-US" sz="2400" dirty="0"/>
              <a:t>claim.</a:t>
            </a:r>
          </a:p>
          <a:p>
            <a:r>
              <a:rPr lang="en-US" dirty="0" smtClean="0"/>
              <a:t>This can also be distributed as a stand alone policy.</a:t>
            </a:r>
            <a:endParaRPr lang="en-US" dirty="0"/>
          </a:p>
        </p:txBody>
      </p:sp>
    </p:spTree>
    <p:extLst>
      <p:ext uri="{BB962C8B-B14F-4D97-AF65-F5344CB8AC3E}">
        <p14:creationId xmlns:p14="http://schemas.microsoft.com/office/powerpoint/2010/main" val="3105099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7200" dirty="0"/>
              <a:t>Return of </a:t>
            </a:r>
            <a:r>
              <a:rPr lang="en-US" sz="7200" dirty="0" smtClean="0"/>
              <a:t>Premium </a:t>
            </a:r>
            <a:r>
              <a:rPr lang="en-US" sz="7200" dirty="0" err="1" smtClean="0"/>
              <a:t>v.s</a:t>
            </a:r>
            <a:r>
              <a:rPr lang="en-US" sz="7200" dirty="0" smtClean="0"/>
              <a:t> Principle Enhancement </a:t>
            </a:r>
            <a:endParaRPr lang="en-US" sz="7200" dirty="0"/>
          </a:p>
        </p:txBody>
      </p:sp>
      <p:sp>
        <p:nvSpPr>
          <p:cNvPr id="3" name="Content Placeholder 2"/>
          <p:cNvSpPr>
            <a:spLocks noGrp="1"/>
          </p:cNvSpPr>
          <p:nvPr>
            <p:ph idx="1"/>
          </p:nvPr>
        </p:nvSpPr>
        <p:spPr>
          <a:xfrm>
            <a:off x="1097280" y="2457906"/>
            <a:ext cx="10058400" cy="3411187"/>
          </a:xfrm>
        </p:spPr>
        <p:txBody>
          <a:bodyPr>
            <a:normAutofit/>
          </a:bodyPr>
          <a:lstStyle/>
          <a:p>
            <a:r>
              <a:rPr lang="en-US" sz="2800" dirty="0"/>
              <a:t>Most people don’t like insurance because they feel like they pay for nothing as well as everyone has the stories about someone out living </a:t>
            </a:r>
            <a:r>
              <a:rPr lang="en-US" sz="2800" dirty="0" smtClean="0"/>
              <a:t>their </a:t>
            </a:r>
            <a:r>
              <a:rPr lang="en-US" sz="2800" dirty="0"/>
              <a:t>insurance.  </a:t>
            </a:r>
            <a:r>
              <a:rPr lang="en-US" sz="2800" dirty="0" smtClean="0"/>
              <a:t>We have</a:t>
            </a:r>
            <a:r>
              <a:rPr lang="en-US" sz="2800" dirty="0" smtClean="0"/>
              <a:t> taken </a:t>
            </a:r>
            <a:r>
              <a:rPr lang="en-US" sz="2800" dirty="0"/>
              <a:t>the insurance feeling out of </a:t>
            </a:r>
            <a:r>
              <a:rPr lang="en-US" sz="2800" dirty="0" smtClean="0"/>
              <a:t>insurance </a:t>
            </a:r>
            <a:r>
              <a:rPr lang="en-US" sz="2800" dirty="0"/>
              <a:t>making </a:t>
            </a:r>
            <a:r>
              <a:rPr lang="en-US" sz="2800" dirty="0" smtClean="0"/>
              <a:t>it </a:t>
            </a:r>
            <a:r>
              <a:rPr lang="en-US" sz="2800" dirty="0"/>
              <a:t>a </a:t>
            </a:r>
            <a:r>
              <a:rPr lang="en-US" sz="2800" dirty="0" smtClean="0"/>
              <a:t>win-win scenario. </a:t>
            </a:r>
            <a:r>
              <a:rPr lang="en-US" sz="2800" dirty="0" smtClean="0"/>
              <a:t> There are plans where you will receive every penny spent returned to you in one lump sum (Return Of Premium) and others where you can make money off of the interest of accrued in your insurance investment helping to offset inflation (Principle Enhancement) when money’s returned. </a:t>
            </a:r>
            <a:endParaRPr lang="en-US" sz="2800" dirty="0"/>
          </a:p>
        </p:txBody>
      </p:sp>
    </p:spTree>
    <p:extLst>
      <p:ext uri="{BB962C8B-B14F-4D97-AF65-F5344CB8AC3E}">
        <p14:creationId xmlns:p14="http://schemas.microsoft.com/office/powerpoint/2010/main" val="364909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71973"/>
            <a:ext cx="10058400" cy="1450757"/>
          </a:xfrm>
        </p:spPr>
        <p:txBody>
          <a:bodyPr>
            <a:normAutofit/>
          </a:bodyPr>
          <a:lstStyle/>
          <a:p>
            <a:r>
              <a:rPr lang="en-US" sz="6600" dirty="0" smtClean="0"/>
              <a:t>Where We Differ</a:t>
            </a:r>
            <a:endParaRPr lang="en-US" sz="6600" dirty="0"/>
          </a:p>
        </p:txBody>
      </p:sp>
      <p:sp>
        <p:nvSpPr>
          <p:cNvPr id="3" name="Content Placeholder 2"/>
          <p:cNvSpPr>
            <a:spLocks noGrp="1"/>
          </p:cNvSpPr>
          <p:nvPr>
            <p:ph idx="1"/>
          </p:nvPr>
        </p:nvSpPr>
        <p:spPr>
          <a:xfrm>
            <a:off x="1068086" y="1749050"/>
            <a:ext cx="10058400" cy="3784261"/>
          </a:xfrm>
        </p:spPr>
        <p:txBody>
          <a:bodyPr>
            <a:noAutofit/>
          </a:bodyPr>
          <a:lstStyle/>
          <a:p>
            <a:r>
              <a:rPr lang="en-US" sz="2200" dirty="0" smtClean="0"/>
              <a:t>+ This </a:t>
            </a:r>
            <a:r>
              <a:rPr lang="en-US" sz="2200" dirty="0"/>
              <a:t>protection is portable </a:t>
            </a:r>
            <a:r>
              <a:rPr lang="en-US" sz="2200" dirty="0" smtClean="0"/>
              <a:t>globally.</a:t>
            </a:r>
            <a:endParaRPr lang="en-US" sz="2200" dirty="0"/>
          </a:p>
          <a:p>
            <a:r>
              <a:rPr lang="en-US" sz="2200" dirty="0" smtClean="0"/>
              <a:t> + The </a:t>
            </a:r>
            <a:r>
              <a:rPr lang="en-US" sz="2200" dirty="0"/>
              <a:t>price </a:t>
            </a:r>
            <a:r>
              <a:rPr lang="en-US" sz="2200" dirty="0" smtClean="0"/>
              <a:t>does NOT </a:t>
            </a:r>
            <a:r>
              <a:rPr lang="en-US" sz="2200" dirty="0"/>
              <a:t>increase and the Death Benefit </a:t>
            </a:r>
            <a:r>
              <a:rPr lang="en-US" sz="2200" dirty="0" smtClean="0"/>
              <a:t>does NOT </a:t>
            </a:r>
            <a:r>
              <a:rPr lang="en-US" sz="2200" dirty="0"/>
              <a:t>decrease, they will stay the same for the length of the </a:t>
            </a:r>
            <a:r>
              <a:rPr lang="en-US" sz="2200" dirty="0" smtClean="0"/>
              <a:t>protection</a:t>
            </a:r>
          </a:p>
          <a:p>
            <a:r>
              <a:rPr lang="en-US" sz="2200" dirty="0" smtClean="0"/>
              <a:t>+ The vast majority of clients do not need to take a physical if they have taken one in the last decade</a:t>
            </a:r>
          </a:p>
          <a:p>
            <a:r>
              <a:rPr lang="en-US" sz="2200" dirty="0" smtClean="0"/>
              <a:t>+ We know “YOU don’t know what YOU don’t know?”; Therefore we are happy to help you out over the telephone so you may understand how to customize everything for your needs.</a:t>
            </a:r>
            <a:endParaRPr lang="en-US" sz="2200" dirty="0"/>
          </a:p>
        </p:txBody>
      </p:sp>
    </p:spTree>
    <p:extLst>
      <p:ext uri="{BB962C8B-B14F-4D97-AF65-F5344CB8AC3E}">
        <p14:creationId xmlns:p14="http://schemas.microsoft.com/office/powerpoint/2010/main" val="36414344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7200" dirty="0" smtClean="0"/>
              <a:t>We may need to know Your:</a:t>
            </a:r>
            <a:endParaRPr lang="en-US" sz="7200" dirty="0"/>
          </a:p>
        </p:txBody>
      </p:sp>
      <p:sp>
        <p:nvSpPr>
          <p:cNvPr id="3" name="Content Placeholder 2"/>
          <p:cNvSpPr>
            <a:spLocks noGrp="1"/>
          </p:cNvSpPr>
          <p:nvPr>
            <p:ph idx="1"/>
          </p:nvPr>
        </p:nvSpPr>
        <p:spPr/>
        <p:txBody>
          <a:bodyPr>
            <a:normAutofit/>
          </a:bodyPr>
          <a:lstStyle/>
          <a:p>
            <a:r>
              <a:rPr lang="en-US" dirty="0"/>
              <a:t>Medication and used for</a:t>
            </a:r>
          </a:p>
          <a:p>
            <a:r>
              <a:rPr lang="en-US" dirty="0"/>
              <a:t>Medical History </a:t>
            </a:r>
          </a:p>
          <a:p>
            <a:r>
              <a:rPr lang="en-US" dirty="0"/>
              <a:t>Height and Weight </a:t>
            </a:r>
          </a:p>
          <a:p>
            <a:r>
              <a:rPr lang="en-US" dirty="0"/>
              <a:t>Smoking</a:t>
            </a:r>
          </a:p>
          <a:p>
            <a:r>
              <a:rPr lang="en-US" dirty="0" smtClean="0"/>
              <a:t>DUIs </a:t>
            </a:r>
            <a:r>
              <a:rPr lang="en-US" dirty="0" smtClean="0"/>
              <a:t>(Driving Under the Influence</a:t>
            </a:r>
            <a:r>
              <a:rPr lang="en-US" dirty="0" smtClean="0"/>
              <a:t>) in the last 10 years</a:t>
            </a:r>
            <a:endParaRPr lang="en-US" dirty="0" smtClean="0"/>
          </a:p>
          <a:p>
            <a:r>
              <a:rPr lang="en-US" dirty="0" smtClean="0"/>
              <a:t>Felonies (Last 10 years)</a:t>
            </a:r>
            <a:endParaRPr lang="en-US" dirty="0"/>
          </a:p>
          <a:p>
            <a:r>
              <a:rPr lang="en-US" dirty="0"/>
              <a:t>Disability </a:t>
            </a:r>
            <a:endParaRPr lang="en-US" dirty="0" smtClean="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806875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3360026788"/>
              </p:ext>
            </p:extLst>
          </p:nvPr>
        </p:nvGraphicFramePr>
        <p:xfrm>
          <a:off x="1272845" y="1382572"/>
          <a:ext cx="9601200" cy="4491143"/>
        </p:xfrm>
        <a:graphic>
          <a:graphicData uri="http://schemas.openxmlformats.org/drawingml/2006/table">
            <a:tbl>
              <a:tblPr firstRow="1" bandRow="1">
                <a:tableStyleId>{5940675A-B579-460E-94D1-54222C63F5DA}</a:tableStyleId>
              </a:tblPr>
              <a:tblGrid>
                <a:gridCol w="3200400">
                  <a:extLst>
                    <a:ext uri="{9D8B030D-6E8A-4147-A177-3AD203B41FA5}">
                      <a16:colId xmlns="" xmlns:a16="http://schemas.microsoft.com/office/drawing/2014/main" val="277412598"/>
                    </a:ext>
                  </a:extLst>
                </a:gridCol>
                <a:gridCol w="3200400">
                  <a:extLst>
                    <a:ext uri="{9D8B030D-6E8A-4147-A177-3AD203B41FA5}">
                      <a16:colId xmlns="" xmlns:a16="http://schemas.microsoft.com/office/drawing/2014/main" val="1196391050"/>
                    </a:ext>
                  </a:extLst>
                </a:gridCol>
                <a:gridCol w="3200400">
                  <a:extLst>
                    <a:ext uri="{9D8B030D-6E8A-4147-A177-3AD203B41FA5}">
                      <a16:colId xmlns="" xmlns:a16="http://schemas.microsoft.com/office/drawing/2014/main" val="2161456105"/>
                    </a:ext>
                  </a:extLst>
                </a:gridCol>
              </a:tblGrid>
              <a:tr h="822960">
                <a:tc>
                  <a:txBody>
                    <a:bodyPr/>
                    <a:lstStyle/>
                    <a:p>
                      <a:pPr algn="ctr"/>
                      <a:r>
                        <a:rPr lang="en-US" sz="4800" dirty="0"/>
                        <a:t>Bronze</a:t>
                      </a:r>
                      <a:r>
                        <a:rPr lang="en-US" dirty="0"/>
                        <a:t> </a:t>
                      </a:r>
                    </a:p>
                  </a:txBody>
                  <a:tcPr/>
                </a:tc>
                <a:tc>
                  <a:txBody>
                    <a:bodyPr/>
                    <a:lstStyle/>
                    <a:p>
                      <a:pPr algn="ctr"/>
                      <a:r>
                        <a:rPr lang="en-US" sz="4800" dirty="0"/>
                        <a:t>Silver</a:t>
                      </a:r>
                      <a:r>
                        <a:rPr lang="en-US" dirty="0"/>
                        <a:t> </a:t>
                      </a:r>
                    </a:p>
                  </a:txBody>
                  <a:tcPr/>
                </a:tc>
                <a:tc>
                  <a:txBody>
                    <a:bodyPr/>
                    <a:lstStyle/>
                    <a:p>
                      <a:pPr algn="ctr"/>
                      <a:r>
                        <a:rPr lang="en-US" sz="4800" dirty="0"/>
                        <a:t>Gold</a:t>
                      </a:r>
                    </a:p>
                  </a:txBody>
                  <a:tcPr/>
                </a:tc>
                <a:extLst>
                  <a:ext uri="{0D108BD9-81ED-4DB2-BD59-A6C34878D82A}">
                    <a16:rowId xmlns="" xmlns:a16="http://schemas.microsoft.com/office/drawing/2014/main" val="2374397980"/>
                  </a:ext>
                </a:extLst>
              </a:tr>
              <a:tr h="2445455">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 xmlns:a16="http://schemas.microsoft.com/office/drawing/2014/main" val="4098627247"/>
                  </a:ext>
                </a:extLst>
              </a:tr>
              <a:tr h="1222728">
                <a:tc>
                  <a:txBody>
                    <a:bodyPr/>
                    <a:lstStyle/>
                    <a:p>
                      <a:r>
                        <a:rPr lang="en-US" sz="3600" dirty="0" smtClean="0"/>
                        <a:t>A</a:t>
                      </a:r>
                      <a:r>
                        <a:rPr lang="en-US" sz="3600" baseline="0" dirty="0" smtClean="0"/>
                        <a:t> good Plan</a:t>
                      </a:r>
                      <a:endParaRPr lang="en-US" sz="3600" dirty="0"/>
                    </a:p>
                  </a:txBody>
                  <a:tcPr/>
                </a:tc>
                <a:tc>
                  <a:txBody>
                    <a:bodyPr/>
                    <a:lstStyle/>
                    <a:p>
                      <a:r>
                        <a:rPr lang="en-US" sz="3600" dirty="0" smtClean="0"/>
                        <a:t>A</a:t>
                      </a:r>
                      <a:r>
                        <a:rPr lang="en-US" sz="3600" baseline="0" dirty="0" smtClean="0"/>
                        <a:t> better Plan</a:t>
                      </a:r>
                      <a:endParaRPr lang="en-US" sz="3600" dirty="0"/>
                    </a:p>
                  </a:txBody>
                  <a:tcPr/>
                </a:tc>
                <a:tc>
                  <a:txBody>
                    <a:bodyPr/>
                    <a:lstStyle/>
                    <a:p>
                      <a:r>
                        <a:rPr lang="en-US" sz="3600" dirty="0" smtClean="0"/>
                        <a:t>The</a:t>
                      </a:r>
                      <a:r>
                        <a:rPr lang="en-US" sz="3600" baseline="0" dirty="0" smtClean="0"/>
                        <a:t> Best Plan</a:t>
                      </a:r>
                      <a:endParaRPr lang="en-US" sz="3600" dirty="0"/>
                    </a:p>
                  </a:txBody>
                  <a:tcPr/>
                </a:tc>
                <a:extLst>
                  <a:ext uri="{0D108BD9-81ED-4DB2-BD59-A6C34878D82A}">
                    <a16:rowId xmlns="" xmlns:a16="http://schemas.microsoft.com/office/drawing/2014/main" val="1559052846"/>
                  </a:ext>
                </a:extLst>
              </a:tr>
            </a:tbl>
          </a:graphicData>
        </a:graphic>
      </p:graphicFrame>
      <p:sp>
        <p:nvSpPr>
          <p:cNvPr id="2" name="TextBox 1"/>
          <p:cNvSpPr txBox="1"/>
          <p:nvPr/>
        </p:nvSpPr>
        <p:spPr>
          <a:xfrm>
            <a:off x="1272845" y="753465"/>
            <a:ext cx="9549994" cy="523220"/>
          </a:xfrm>
          <a:prstGeom prst="rect">
            <a:avLst/>
          </a:prstGeom>
          <a:noFill/>
        </p:spPr>
        <p:txBody>
          <a:bodyPr wrap="square" rtlCol="0">
            <a:spAutoFit/>
          </a:bodyPr>
          <a:lstStyle/>
          <a:p>
            <a:r>
              <a:rPr lang="en-US" sz="2800" b="1" dirty="0"/>
              <a:t>Disclaimer:  Not Guaranteed Coverage, you must be APPROVED </a:t>
            </a:r>
            <a:endParaRPr lang="en-US" sz="2800" b="1" kern="1200" dirty="0">
              <a:solidFill>
                <a:schemeClr val="tx1"/>
              </a:solidFill>
            </a:endParaRPr>
          </a:p>
        </p:txBody>
      </p:sp>
    </p:spTree>
    <p:extLst>
      <p:ext uri="{BB962C8B-B14F-4D97-AF65-F5344CB8AC3E}">
        <p14:creationId xmlns:p14="http://schemas.microsoft.com/office/powerpoint/2010/main" val="1489068345"/>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Retrospect" id="{5F128B03-DCCA-4EEB-AB3B-CF2899314A46}" vid="{D26EA377-59BD-4C9C-9D94-EE8416EE4C79}"/>
    </a:ext>
  </a:extLst>
</a:theme>
</file>

<file path=docProps/app.xml><?xml version="1.0" encoding="utf-8"?>
<Properties xmlns="http://schemas.openxmlformats.org/officeDocument/2006/extended-properties" xmlns:vt="http://schemas.openxmlformats.org/officeDocument/2006/docPropsVTypes">
  <Template>Retrospect</Template>
  <TotalTime>4246</TotalTime>
  <Words>489</Words>
  <Application>Microsoft Macintosh PowerPoint</Application>
  <PresentationFormat>Custom</PresentationFormat>
  <Paragraphs>39</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Retrospect</vt:lpstr>
      <vt:lpstr>People use Insurance for many reasons:  • Replace income in the household • Reduce loss of income from disability • Protect against Sickness • An Investment towards future wealth </vt:lpstr>
      <vt:lpstr>Who are you protecting?</vt:lpstr>
      <vt:lpstr>Death</vt:lpstr>
      <vt:lpstr>Disability </vt:lpstr>
      <vt:lpstr>Chronic, Critical and Terminal </vt:lpstr>
      <vt:lpstr>Return of Premium v.s Principle Enhancement </vt:lpstr>
      <vt:lpstr>Where We Differ</vt:lpstr>
      <vt:lpstr>We may need to know Your:</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People mail this back for 1 of 4 reasons....... Death Disability Sickness Return of your Money</dc:title>
  <dc:creator>Joshua Sivak</dc:creator>
  <cp:lastModifiedBy>Paulina</cp:lastModifiedBy>
  <cp:revision>44</cp:revision>
  <dcterms:created xsi:type="dcterms:W3CDTF">2016-11-05T04:08:14Z</dcterms:created>
  <dcterms:modified xsi:type="dcterms:W3CDTF">2020-06-08T17:33:34Z</dcterms:modified>
</cp:coreProperties>
</file>