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ink/ink1.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69" r:id="rId3"/>
    <p:sldId id="257" r:id="rId4"/>
    <p:sldId id="258" r:id="rId5"/>
    <p:sldId id="259" r:id="rId6"/>
    <p:sldId id="260" r:id="rId7"/>
    <p:sldId id="270" r:id="rId8"/>
    <p:sldId id="268" r:id="rId9"/>
    <p:sldId id="261" r:id="rId10"/>
    <p:sldId id="265" r:id="rId11"/>
    <p:sldId id="271" r:id="rId12"/>
    <p:sldId id="267"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9" autoAdjust="0"/>
    <p:restoredTop sz="94660"/>
  </p:normalViewPr>
  <p:slideViewPr>
    <p:cSldViewPr snapToGrid="0">
      <p:cViewPr>
        <p:scale>
          <a:sx n="87" d="100"/>
          <a:sy n="87" d="100"/>
        </p:scale>
        <p:origin x="-656" y="-47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printerSettings" Target="printerSettings/printerSettings1.bin"/><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6-11-05T04:08:59.812"/>
    </inkml:context>
    <inkml:brush xml:id="br0">
      <inkml:brushProperty name="width" value="0.03333" units="cm"/>
      <inkml:brushProperty name="height" value="0.03333" units="cm"/>
    </inkml:brush>
  </inkml:definitions>
  <inkml:traceGroup>
    <inkml:annotationXML>
      <emma:emma xmlns:emma="http://www.w3.org/2003/04/emma" version="1.0">
        <emma:interpretation id="{09CB26DC-B305-46F3-A721-038B31E5BC11}" emma:medium="tactile" emma:mode="ink">
          <msink:context xmlns:msink="http://schemas.microsoft.com/ink/2010/main" type="writingRegion" rotatedBoundingBox="25846,10586 25876,10586 25876,10677 25846,10677"/>
        </emma:interpretation>
      </emma:emma>
    </inkml:annotationXML>
    <inkml:traceGroup>
      <inkml:annotationXML>
        <emma:emma xmlns:emma="http://www.w3.org/2003/04/emma" version="1.0">
          <emma:interpretation id="{7F726945-9C74-421F-A5E2-B73A11252637}" emma:medium="tactile" emma:mode="ink">
            <msink:context xmlns:msink="http://schemas.microsoft.com/ink/2010/main" type="paragraph" rotatedBoundingBox="25846,10586 25876,10586 25876,10677 25846,10677" alignmentLevel="1"/>
          </emma:interpretation>
        </emma:emma>
      </inkml:annotationXML>
      <inkml:traceGroup>
        <inkml:annotationXML>
          <emma:emma xmlns:emma="http://www.w3.org/2003/04/emma" version="1.0">
            <emma:interpretation id="{1FB3292B-4C5A-4703-8F06-00800BD3B136}" emma:medium="tactile" emma:mode="ink">
              <msink:context xmlns:msink="http://schemas.microsoft.com/ink/2010/main" type="line" rotatedBoundingBox="25846,10586 25876,10586 25876,10677 25846,10677"/>
            </emma:interpretation>
          </emma:emma>
        </inkml:annotationXML>
        <inkml:traceGroup>
          <inkml:annotationXML>
            <emma:emma xmlns:emma="http://www.w3.org/2003/04/emma" version="1.0">
              <emma:interpretation id="{BACCC688-21D2-4711-82E9-E6F5D146276E}" emma:medium="tactile" emma:mode="ink">
                <msink:context xmlns:msink="http://schemas.microsoft.com/ink/2010/main" type="inkWord" rotatedBoundingBox="25846,10586 25876,10586 25876,10677 25846,10677"/>
              </emma:interpretation>
              <emma:one-of disjunction-type="recognition" id="oneOf0">
                <emma:interpretation id="interp0" emma:lang="en-US" emma:confidence="0">
                  <emma:literal>•</emma:literal>
                </emma:interpretation>
                <emma:interpretation id="interp1" emma:lang="en-US" emma:confidence="0">
                  <emma:literal>.</emma:literal>
                </emma:interpretation>
                <emma:interpretation id="interp2" emma:lang="en-US" emma:confidence="0">
                  <emma:literal>'</emma:literal>
                </emma:interpretation>
                <emma:interpretation id="interp3" emma:lang="en-US" emma:confidence="0">
                  <emma:literal>I</emma:literal>
                </emma:interpretation>
                <emma:interpretation id="interp4" emma:lang="en-US" emma:confidence="0">
                  <emma:literal>-</emma:literal>
                </emma:interpretation>
              </emma:one-of>
            </emma:emma>
          </inkml:annotationXML>
          <inkml:trace contextRef="#ctx0" brushRef="#br0">13107 6838 1792,'-30'-30'896,"60"-31"-2560,-30 61 1024</inkml:trace>
        </inkml:traceGroup>
      </inkml:traceGroup>
    </inkml:traceGroup>
  </inkml:traceGroup>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A069CB8-F204-4D06-B913-C5A26A89888A}" type="datetimeFigureOut">
              <a:rPr lang="en-US" dirty="0"/>
              <a:t>6/26/20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30BB376-B19C-488D-ABEB-03C7E6E9E3E0}" type="datetimeFigureOut">
              <a:rPr lang="en-US" dirty="0"/>
              <a:t>6/26/20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9637A9-119A-49DA-BD12-AAC58B377D80}"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86F077B-A50F-4D64-8574-E2D6A98A5553}" type="datetimeFigureOut">
              <a:rPr lang="en-US" dirty="0"/>
              <a:t>6/26/20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D9E2A62-1983-43A1-A163-D8AA46534C80}" type="datetimeFigureOut">
              <a:rPr lang="en-US" dirty="0"/>
              <a:t>6/26/20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98F3E3B-34E3-4345-B2A1-994B83598A9C}" type="datetimeFigureOut">
              <a:rPr lang="en-US" dirty="0"/>
              <a:t>6/26/20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D816C96-82A1-4D77-8ADA-627AC6FE3D65}" type="datetimeFigureOut">
              <a:rPr lang="en-US" dirty="0"/>
              <a:t>6/26/20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1D102C1E-28F2-47E9-802D-339E64E2F920}" type="datetimeFigureOut">
              <a:rPr lang="en-US" dirty="0"/>
              <a:t>6/26/20</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24271A48-F18A-45B3-BC05-1E27DA3F88AF}" type="datetimeFigureOut">
              <a:rPr lang="en-US" dirty="0"/>
              <a:t>6/26/20</a:t>
            </a:fld>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FAB73BC-B049-4115-A692-8D63A059BFB8}"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65B747F8-9654-4282-85D2-65F41AAE7A75}" type="datetimeFigureOut">
              <a:rPr lang="en-US" dirty="0"/>
              <a:t>6/26/20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0B6E300-0A13-4A81-945A-7333C271A069}" type="datetimeFigureOut">
              <a:rPr lang="en-US" dirty="0"/>
              <a:t>6/26/20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4671962-1EA4-46E7-BCB0-F36CE46D1A59}" type="datetimeFigureOut">
              <a:rPr lang="en-US" dirty="0"/>
              <a:t>6/26/20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5DC5B261-8843-42D1-AAFC-05E20E2D9B97}" type="datetimeFigureOut">
              <a:rPr lang="en-US" dirty="0"/>
              <a:t>6/26/20</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4FAB73BC-B049-4115-A692-8D63A059BFB8}" type="slidenum">
              <a:rPr lang="en-US" dirty="0"/>
              <a:pPr/>
              <a:t>‹#›</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6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customXml" Target="../ink/ink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00051" y="1497787"/>
            <a:ext cx="10416845" cy="3359506"/>
          </a:xfrm>
        </p:spPr>
        <p:txBody>
          <a:bodyPr>
            <a:noAutofit/>
          </a:bodyPr>
          <a:lstStyle/>
          <a:p>
            <a:r>
              <a:rPr lang="en-US" sz="4400" dirty="0"/>
              <a:t>People </a:t>
            </a:r>
            <a:r>
              <a:rPr lang="en-US" sz="4400" dirty="0" smtClean="0"/>
              <a:t>need</a:t>
            </a:r>
            <a:r>
              <a:rPr lang="en-US" sz="4400" dirty="0" smtClean="0"/>
              <a:t> this </a:t>
            </a:r>
            <a:r>
              <a:rPr lang="en-US" sz="4400" dirty="0"/>
              <a:t>for 1 of </a:t>
            </a:r>
            <a:r>
              <a:rPr lang="en-US" sz="4400" dirty="0" smtClean="0"/>
              <a:t>4 </a:t>
            </a:r>
            <a:r>
              <a:rPr lang="en-US" sz="4400" dirty="0"/>
              <a:t>reasons......</a:t>
            </a:r>
            <a:r>
              <a:rPr lang="en-US" sz="4400" dirty="0" smtClean="0"/>
              <a:t>.</a:t>
            </a:r>
            <a:br>
              <a:rPr lang="en-US" sz="4400" dirty="0" smtClean="0"/>
            </a:br>
            <a:r>
              <a:rPr lang="en-US" sz="4400" dirty="0"/>
              <a:t/>
            </a:r>
            <a:br>
              <a:rPr lang="en-US" sz="4400" dirty="0"/>
            </a:br>
            <a:r>
              <a:rPr lang="en-US" sz="4400" dirty="0"/>
              <a:t>• Death</a:t>
            </a:r>
            <a:br>
              <a:rPr lang="en-US" sz="4400" dirty="0"/>
            </a:br>
            <a:r>
              <a:rPr lang="en-US" sz="4400" dirty="0"/>
              <a:t>• Disability</a:t>
            </a:r>
            <a:br>
              <a:rPr lang="en-US" sz="4400" dirty="0"/>
            </a:br>
            <a:r>
              <a:rPr lang="en-US" sz="4400" dirty="0"/>
              <a:t>• Sickness</a:t>
            </a:r>
            <a:br>
              <a:rPr lang="en-US" sz="4400" dirty="0"/>
            </a:br>
            <a:r>
              <a:rPr lang="en-US" sz="4400" dirty="0"/>
              <a:t>• Return of your Money in 30 </a:t>
            </a:r>
            <a:r>
              <a:rPr lang="en-US" sz="4400" dirty="0" smtClean="0"/>
              <a:t>years</a:t>
            </a:r>
            <a:r>
              <a:rPr lang="en-US" sz="4400" dirty="0"/>
              <a:t/>
            </a:r>
            <a:br>
              <a:rPr lang="en-US" sz="4400" dirty="0"/>
            </a:br>
            <a:endParaRPr lang="en-US" sz="4400" dirty="0"/>
          </a:p>
        </p:txBody>
      </p:sp>
      <p:sp>
        <p:nvSpPr>
          <p:cNvPr id="3" name="Subtitle 2"/>
          <p:cNvSpPr>
            <a:spLocks noGrp="1"/>
          </p:cNvSpPr>
          <p:nvPr>
            <p:ph type="subTitle" idx="1"/>
          </p:nvPr>
        </p:nvSpPr>
        <p:spPr/>
        <p:txBody>
          <a:bodyPr>
            <a:normAutofit fontScale="70000" lnSpcReduction="20000"/>
          </a:bodyPr>
          <a:lstStyle/>
          <a:p>
            <a:endParaRPr lang="en-US" sz="4800" cap="none" spc="0" dirty="0" smtClean="0">
              <a:ln w="0"/>
              <a:solidFill>
                <a:schemeClr val="tx1"/>
              </a:solidFill>
              <a:effectLst>
                <a:outerShdw blurRad="38100" dist="19050" dir="2700000" algn="tl" rotWithShape="0">
                  <a:schemeClr val="dk1">
                    <a:alpha val="40000"/>
                  </a:schemeClr>
                </a:outerShdw>
              </a:effectLst>
            </a:endParaRPr>
          </a:p>
          <a:p>
            <a:r>
              <a:rPr lang="en-US" sz="4800" cap="none" spc="0" dirty="0" smtClean="0">
                <a:ln w="0"/>
                <a:solidFill>
                  <a:schemeClr val="tx1"/>
                </a:solidFill>
                <a:effectLst>
                  <a:outerShdw blurRad="38100" dist="19050" dir="2700000" algn="tl" rotWithShape="0">
                    <a:schemeClr val="dk1">
                      <a:alpha val="40000"/>
                    </a:schemeClr>
                  </a:outerShdw>
                </a:effectLst>
                <a:latin typeface="Arial Black"/>
                <a:cs typeface="Arial Black"/>
              </a:rPr>
              <a:t>Why </a:t>
            </a:r>
            <a:r>
              <a:rPr lang="en-US" sz="4800" cap="none" spc="0" dirty="0">
                <a:ln w="0"/>
                <a:solidFill>
                  <a:schemeClr val="tx1"/>
                </a:solidFill>
                <a:effectLst>
                  <a:outerShdw blurRad="38100" dist="19050" dir="2700000" algn="tl" rotWithShape="0">
                    <a:schemeClr val="dk1">
                      <a:alpha val="40000"/>
                    </a:schemeClr>
                  </a:outerShdw>
                </a:effectLst>
                <a:latin typeface="Arial Black"/>
                <a:cs typeface="Arial Black"/>
              </a:rPr>
              <a:t>did </a:t>
            </a:r>
            <a:r>
              <a:rPr lang="en-US" sz="4800" cap="none" spc="0" dirty="0" smtClean="0">
                <a:ln w="0"/>
                <a:solidFill>
                  <a:schemeClr val="tx1"/>
                </a:solidFill>
                <a:effectLst>
                  <a:outerShdw blurRad="38100" dist="19050" dir="2700000" algn="tl" rotWithShape="0">
                    <a:schemeClr val="dk1">
                      <a:alpha val="40000"/>
                    </a:schemeClr>
                  </a:outerShdw>
                </a:effectLst>
                <a:latin typeface="Arial Black"/>
                <a:cs typeface="Arial Black"/>
              </a:rPr>
              <a:t>you read, populate and mail this? </a:t>
            </a:r>
            <a:endParaRPr lang="en-US" sz="4800" cap="none" spc="0" dirty="0">
              <a:ln w="0"/>
              <a:solidFill>
                <a:schemeClr val="tx1"/>
              </a:solidFill>
              <a:effectLst>
                <a:outerShdw blurRad="38100" dist="19050" dir="2700000" algn="tl" rotWithShape="0">
                  <a:schemeClr val="dk1">
                    <a:alpha val="40000"/>
                  </a:schemeClr>
                </a:outerShdw>
              </a:effectLst>
              <a:latin typeface="Arial Black"/>
              <a:cs typeface="Arial Black"/>
            </a:endParaRPr>
          </a:p>
        </p:txBody>
      </p:sp>
      <mc:AlternateContent xmlns:mc="http://schemas.openxmlformats.org/markup-compatibility/2006" xmlns:p14="http://schemas.microsoft.com/office/powerpoint/2010/main">
        <mc:Choice Requires="p14">
          <p:contentPart p14:bwMode="auto" r:id="rId2">
            <p14:nvContentPartPr>
              <p14:cNvPr id="5" name="Ink 4"/>
              <p14:cNvContentPartPr/>
              <p14:nvPr/>
            </p14:nvContentPartPr>
            <p14:xfrm>
              <a:off x="9304752" y="3811046"/>
              <a:ext cx="7440" cy="22080"/>
            </p14:xfrm>
          </p:contentPart>
        </mc:Choice>
        <mc:Fallback xmlns="">
          <p:pic>
            <p:nvPicPr>
              <p:cNvPr id="5" name="Ink 4"/>
              <p:cNvPicPr/>
              <p:nvPr/>
            </p:nvPicPr>
            <p:blipFill>
              <a:blip r:embed="rId3"/>
              <a:stretch>
                <a:fillRect/>
              </a:stretch>
            </p:blipFill>
            <p:spPr>
              <a:xfrm>
                <a:off x="9303312" y="3809846"/>
                <a:ext cx="10320" cy="24720"/>
              </a:xfrm>
              <a:prstGeom prst="rect">
                <a:avLst/>
              </a:prstGeom>
            </p:spPr>
          </p:pic>
        </mc:Fallback>
      </mc:AlternateContent>
    </p:spTree>
    <p:extLst>
      <p:ext uri="{BB962C8B-B14F-4D97-AF65-F5344CB8AC3E}">
        <p14:creationId xmlns:p14="http://schemas.microsoft.com/office/powerpoint/2010/main" val="2090008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7200" dirty="0"/>
              <a:t>Who gets the house?</a:t>
            </a:r>
          </a:p>
        </p:txBody>
      </p:sp>
      <p:sp>
        <p:nvSpPr>
          <p:cNvPr id="3" name="Content Placeholder 2"/>
          <p:cNvSpPr>
            <a:spLocks noGrp="1"/>
          </p:cNvSpPr>
          <p:nvPr>
            <p:ph idx="1"/>
          </p:nvPr>
        </p:nvSpPr>
        <p:spPr/>
        <p:txBody>
          <a:bodyPr/>
          <a:lstStyle/>
          <a:p>
            <a:r>
              <a:rPr lang="en-US" dirty="0"/>
              <a:t>Are they going to keep or sell it</a:t>
            </a:r>
          </a:p>
          <a:p>
            <a:r>
              <a:rPr lang="en-US" dirty="0"/>
              <a:t>Is their credit good enough to get the loan</a:t>
            </a:r>
          </a:p>
          <a:p>
            <a:r>
              <a:rPr lang="en-US" dirty="0"/>
              <a:t>How much insurance do you have to off set mortgage</a:t>
            </a:r>
          </a:p>
          <a:p>
            <a:r>
              <a:rPr lang="en-US" dirty="0"/>
              <a:t>Any IRAs, 401k, Stocks, Bonds, CDs or anything else to help pay off house</a:t>
            </a:r>
          </a:p>
          <a:p>
            <a:endParaRPr lang="en-US" dirty="0"/>
          </a:p>
        </p:txBody>
      </p:sp>
    </p:spTree>
    <p:extLst>
      <p:ext uri="{BB962C8B-B14F-4D97-AF65-F5344CB8AC3E}">
        <p14:creationId xmlns:p14="http://schemas.microsoft.com/office/powerpoint/2010/main" val="36991414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7200" dirty="0"/>
              <a:t>Death</a:t>
            </a:r>
          </a:p>
        </p:txBody>
      </p:sp>
      <p:sp>
        <p:nvSpPr>
          <p:cNvPr id="4" name="Rectangle 3"/>
          <p:cNvSpPr/>
          <p:nvPr/>
        </p:nvSpPr>
        <p:spPr>
          <a:xfrm>
            <a:off x="1148487" y="1865375"/>
            <a:ext cx="7446874" cy="4031873"/>
          </a:xfrm>
          <a:prstGeom prst="rect">
            <a:avLst/>
          </a:prstGeom>
        </p:spPr>
        <p:txBody>
          <a:bodyPr wrap="square">
            <a:spAutoFit/>
          </a:bodyPr>
          <a:lstStyle/>
          <a:p>
            <a:r>
              <a:rPr lang="en-US" sz="3200" dirty="0"/>
              <a:t>There are two different way to do this, </a:t>
            </a:r>
            <a:br>
              <a:rPr lang="en-US" sz="3200" dirty="0"/>
            </a:br>
            <a:r>
              <a:rPr lang="en-US" sz="3200" dirty="0"/>
              <a:t>One is the budget friendly way which is an accidental death which can </a:t>
            </a:r>
            <a:r>
              <a:rPr lang="en-US" sz="3200" dirty="0" smtClean="0"/>
              <a:t>cover </a:t>
            </a:r>
            <a:r>
              <a:rPr lang="en-US" sz="3200" dirty="0"/>
              <a:t>just an </a:t>
            </a:r>
            <a:r>
              <a:rPr lang="en-US" sz="3200" dirty="0" smtClean="0"/>
              <a:t>individual or a household.</a:t>
            </a:r>
            <a:endParaRPr lang="en-US" sz="3200" dirty="0"/>
          </a:p>
          <a:p>
            <a:r>
              <a:rPr lang="en-US" sz="3200" dirty="0"/>
              <a:t/>
            </a:r>
            <a:br>
              <a:rPr lang="en-US" sz="3200" dirty="0"/>
            </a:br>
            <a:r>
              <a:rPr lang="en-US" sz="3200" dirty="0"/>
              <a:t>Other way is your traditional coverage that covers every possible death except suicide in first two years.</a:t>
            </a:r>
          </a:p>
        </p:txBody>
      </p:sp>
    </p:spTree>
    <p:extLst>
      <p:ext uri="{BB962C8B-B14F-4D97-AF65-F5344CB8AC3E}">
        <p14:creationId xmlns:p14="http://schemas.microsoft.com/office/powerpoint/2010/main" val="35228377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7200" dirty="0"/>
              <a:t>Disability</a:t>
            </a:r>
            <a:r>
              <a:rPr lang="en-US" dirty="0"/>
              <a:t> </a:t>
            </a:r>
          </a:p>
        </p:txBody>
      </p:sp>
      <p:sp>
        <p:nvSpPr>
          <p:cNvPr id="3" name="Content Placeholder 2"/>
          <p:cNvSpPr>
            <a:spLocks noGrp="1"/>
          </p:cNvSpPr>
          <p:nvPr>
            <p:ph idx="1"/>
          </p:nvPr>
        </p:nvSpPr>
        <p:spPr>
          <a:xfrm>
            <a:off x="1097280" y="2487168"/>
            <a:ext cx="10058400" cy="3381926"/>
          </a:xfrm>
        </p:spPr>
        <p:txBody>
          <a:bodyPr>
            <a:normAutofit/>
          </a:bodyPr>
          <a:lstStyle/>
          <a:p>
            <a:r>
              <a:rPr lang="en-US" sz="3600" dirty="0"/>
              <a:t>If you get hurt, this can cover up to </a:t>
            </a:r>
            <a:r>
              <a:rPr lang="en-US" sz="3600" dirty="0" smtClean="0"/>
              <a:t>4,000 </a:t>
            </a:r>
            <a:r>
              <a:rPr lang="en-US" sz="3600" dirty="0"/>
              <a:t>dollars a month for a 3</a:t>
            </a:r>
            <a:r>
              <a:rPr lang="en-US" sz="3600" dirty="0" smtClean="0"/>
              <a:t> </a:t>
            </a:r>
            <a:r>
              <a:rPr lang="en-US" sz="3600" dirty="0"/>
              <a:t>year period after </a:t>
            </a:r>
            <a:r>
              <a:rPr lang="en-US" sz="3600" dirty="0" smtClean="0"/>
              <a:t>a 30 day wait for accidents &amp; a </a:t>
            </a:r>
            <a:r>
              <a:rPr lang="en-US" sz="3600" dirty="0"/>
              <a:t>90 </a:t>
            </a:r>
            <a:r>
              <a:rPr lang="en-US" sz="3600" dirty="0" smtClean="0"/>
              <a:t>day wait for Sickness.</a:t>
            </a:r>
            <a:r>
              <a:rPr lang="en-US" sz="3600" dirty="0"/>
              <a:t> </a:t>
            </a:r>
          </a:p>
        </p:txBody>
      </p:sp>
    </p:spTree>
    <p:extLst>
      <p:ext uri="{BB962C8B-B14F-4D97-AF65-F5344CB8AC3E}">
        <p14:creationId xmlns:p14="http://schemas.microsoft.com/office/powerpoint/2010/main" val="32948795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271972"/>
            <a:ext cx="10058400" cy="1450757"/>
          </a:xfrm>
        </p:spPr>
        <p:txBody>
          <a:bodyPr>
            <a:normAutofit fontScale="90000"/>
          </a:bodyPr>
          <a:lstStyle/>
          <a:p>
            <a:r>
              <a:rPr lang="en-US" sz="6600" dirty="0"/>
              <a:t>Chronic, Critical and Terminal </a:t>
            </a:r>
          </a:p>
        </p:txBody>
      </p:sp>
      <p:sp>
        <p:nvSpPr>
          <p:cNvPr id="3" name="Content Placeholder 2"/>
          <p:cNvSpPr>
            <a:spLocks noGrp="1"/>
          </p:cNvSpPr>
          <p:nvPr>
            <p:ph idx="1"/>
          </p:nvPr>
        </p:nvSpPr>
        <p:spPr>
          <a:xfrm>
            <a:off x="1097280" y="2026309"/>
            <a:ext cx="10058400" cy="3964839"/>
          </a:xfrm>
        </p:spPr>
        <p:txBody>
          <a:bodyPr>
            <a:normAutofit fontScale="92500" lnSpcReduction="10000"/>
          </a:bodyPr>
          <a:lstStyle/>
          <a:p>
            <a:r>
              <a:rPr lang="en-US" sz="2400" dirty="0"/>
              <a:t>A Chronic illness can usually be treated but not often cured.  Some of the more common chronic illnesses are arthritis, Parkinson’s disease, chronic obstructive pulmonary disease (COPD) and chronic kidney disease. Unable to perform at least 2 of the 6 activities of daily living can accelerate up to 95% of the eligible death benefit at the time of the initial chronic illness claim.</a:t>
            </a:r>
          </a:p>
          <a:p>
            <a:r>
              <a:rPr lang="en-US" sz="2400" dirty="0"/>
              <a:t>A Critical illness is typically life threatening cancer, myocardial infarction (heart attack), stroke, advanced Alzheimer’s  Disease (before age 75), end stage renal failure, major organ failure, ALS. Can accelerate up to 95% of the eligible death benefit at the time of each critical illness claim to a maximum of $500,000.</a:t>
            </a:r>
          </a:p>
          <a:p>
            <a:r>
              <a:rPr lang="en-US" sz="2400" dirty="0"/>
              <a:t>A Terminal illness is a non-correctable illness or physical condition which is reasonably expected to result in death within 12 months of diagnosis. Can accelerate up to 95% of the eligible death benefit at the time of terminal illness claim to a maximum of $500,000.</a:t>
            </a:r>
          </a:p>
          <a:p>
            <a:endParaRPr lang="en-US" dirty="0"/>
          </a:p>
        </p:txBody>
      </p:sp>
    </p:spTree>
    <p:extLst>
      <p:ext uri="{BB962C8B-B14F-4D97-AF65-F5344CB8AC3E}">
        <p14:creationId xmlns:p14="http://schemas.microsoft.com/office/powerpoint/2010/main" val="31050997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7200" dirty="0"/>
              <a:t>Return of Premium </a:t>
            </a:r>
          </a:p>
        </p:txBody>
      </p:sp>
      <p:sp>
        <p:nvSpPr>
          <p:cNvPr id="3" name="Content Placeholder 2"/>
          <p:cNvSpPr>
            <a:spLocks noGrp="1"/>
          </p:cNvSpPr>
          <p:nvPr>
            <p:ph idx="1"/>
          </p:nvPr>
        </p:nvSpPr>
        <p:spPr>
          <a:xfrm>
            <a:off x="1097280" y="2457906"/>
            <a:ext cx="10058400" cy="3411187"/>
          </a:xfrm>
        </p:spPr>
        <p:txBody>
          <a:bodyPr>
            <a:normAutofit/>
          </a:bodyPr>
          <a:lstStyle/>
          <a:p>
            <a:r>
              <a:rPr lang="en-US" sz="2800" dirty="0"/>
              <a:t>Most people don’t like insurance because they feel like they pay for nothing as well as everyone has the stories about someone out living </a:t>
            </a:r>
            <a:r>
              <a:rPr lang="en-US" sz="2800" dirty="0" smtClean="0"/>
              <a:t>their </a:t>
            </a:r>
            <a:r>
              <a:rPr lang="en-US" sz="2800" dirty="0"/>
              <a:t>insurance.  So we decided to take the insurance feeling out of </a:t>
            </a:r>
            <a:r>
              <a:rPr lang="en-US" sz="2800" dirty="0" smtClean="0"/>
              <a:t>insurance </a:t>
            </a:r>
            <a:r>
              <a:rPr lang="en-US" sz="2800" dirty="0"/>
              <a:t>making </a:t>
            </a:r>
            <a:r>
              <a:rPr lang="en-US" sz="2800" dirty="0" smtClean="0"/>
              <a:t>it </a:t>
            </a:r>
            <a:r>
              <a:rPr lang="en-US" sz="2800" dirty="0"/>
              <a:t>a </a:t>
            </a:r>
            <a:r>
              <a:rPr lang="en-US" sz="2800" dirty="0" smtClean="0"/>
              <a:t>win-win scenario. If </a:t>
            </a:r>
            <a:r>
              <a:rPr lang="en-US" sz="2800" dirty="0"/>
              <a:t>you </a:t>
            </a:r>
            <a:r>
              <a:rPr lang="en-US" sz="2800" dirty="0" smtClean="0"/>
              <a:t>do NOT </a:t>
            </a:r>
            <a:r>
              <a:rPr lang="en-US" sz="2800" dirty="0"/>
              <a:t>die, we refund all your premium. This plan works best for people under </a:t>
            </a:r>
            <a:r>
              <a:rPr lang="en-US" sz="2800" dirty="0" smtClean="0"/>
              <a:t>50 years of age.</a:t>
            </a:r>
            <a:endParaRPr lang="en-US" sz="2800" dirty="0"/>
          </a:p>
        </p:txBody>
      </p:sp>
    </p:spTree>
    <p:extLst>
      <p:ext uri="{BB962C8B-B14F-4D97-AF65-F5344CB8AC3E}">
        <p14:creationId xmlns:p14="http://schemas.microsoft.com/office/powerpoint/2010/main" val="3649094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271973"/>
            <a:ext cx="10058400" cy="1450757"/>
          </a:xfrm>
        </p:spPr>
        <p:txBody>
          <a:bodyPr>
            <a:normAutofit fontScale="90000"/>
          </a:bodyPr>
          <a:lstStyle/>
          <a:p>
            <a:r>
              <a:rPr lang="en-US" sz="6600" dirty="0"/>
              <a:t>Typical Questions Answered</a:t>
            </a:r>
          </a:p>
        </p:txBody>
      </p:sp>
      <p:sp>
        <p:nvSpPr>
          <p:cNvPr id="3" name="Content Placeholder 2"/>
          <p:cNvSpPr>
            <a:spLocks noGrp="1"/>
          </p:cNvSpPr>
          <p:nvPr>
            <p:ph idx="1"/>
          </p:nvPr>
        </p:nvSpPr>
        <p:spPr>
          <a:xfrm>
            <a:off x="1068086" y="1749050"/>
            <a:ext cx="10058400" cy="3784261"/>
          </a:xfrm>
        </p:spPr>
        <p:txBody>
          <a:bodyPr>
            <a:noAutofit/>
          </a:bodyPr>
          <a:lstStyle/>
          <a:p>
            <a:r>
              <a:rPr lang="en-US" sz="2200" dirty="0"/>
              <a:t>This protection is portable whether you refinance and stay in this house or you sell this home and go get a new house.  Even once the mortgage is paid off, if there is still time left on the protection it can be kept and turned into a basic life insurance policy.</a:t>
            </a:r>
          </a:p>
          <a:p>
            <a:r>
              <a:rPr lang="en-US" sz="2200" dirty="0"/>
              <a:t>The price doesn’t increase and the Death Benefit doesn’t decrease, they will stay the same for the length of the protection.  The only thing that can happen is the price can go down because you where able to claim on a sickness and take money out early.</a:t>
            </a:r>
          </a:p>
          <a:p>
            <a:r>
              <a:rPr lang="en-US" sz="2200" dirty="0"/>
              <a:t>There </a:t>
            </a:r>
            <a:r>
              <a:rPr lang="en-US" sz="2200" dirty="0" smtClean="0"/>
              <a:t>are </a:t>
            </a:r>
            <a:r>
              <a:rPr lang="en-US" sz="2200" dirty="0"/>
              <a:t>no physicals for Mortgage Protection unlike your typical life </a:t>
            </a:r>
            <a:r>
              <a:rPr lang="en-US" sz="2200" dirty="0" smtClean="0"/>
              <a:t>insurance; </a:t>
            </a:r>
            <a:r>
              <a:rPr lang="en-US" sz="2200" dirty="0"/>
              <a:t>I</a:t>
            </a:r>
            <a:r>
              <a:rPr lang="en-US" sz="2200" dirty="0" smtClean="0"/>
              <a:t>nstead we believe </a:t>
            </a:r>
            <a:r>
              <a:rPr lang="en-US" sz="2200" dirty="0"/>
              <a:t>you </a:t>
            </a:r>
            <a:r>
              <a:rPr lang="en-US" sz="2200" dirty="0" smtClean="0"/>
              <a:t>were </a:t>
            </a:r>
            <a:r>
              <a:rPr lang="en-US" sz="2200" dirty="0"/>
              <a:t>able to get the loan you </a:t>
            </a:r>
            <a:r>
              <a:rPr lang="en-US" sz="2200" dirty="0" smtClean="0"/>
              <a:t>deserve leveraged access to coverage. </a:t>
            </a:r>
            <a:endParaRPr lang="en-US" sz="2200" dirty="0"/>
          </a:p>
          <a:p>
            <a:r>
              <a:rPr lang="en-US" sz="2200" dirty="0" smtClean="0"/>
              <a:t>We base qualifications </a:t>
            </a:r>
            <a:r>
              <a:rPr lang="en-US" sz="2200" dirty="0"/>
              <a:t>on a script check </a:t>
            </a:r>
            <a:r>
              <a:rPr lang="en-US" sz="2200" dirty="0" smtClean="0"/>
              <a:t>(Medications</a:t>
            </a:r>
            <a:r>
              <a:rPr lang="en-US" sz="2200" dirty="0"/>
              <a:t>), MIB </a:t>
            </a:r>
            <a:r>
              <a:rPr lang="en-US" sz="2200" dirty="0" smtClean="0"/>
              <a:t>(</a:t>
            </a:r>
            <a:r>
              <a:rPr lang="en-US" sz="2200" dirty="0"/>
              <a:t>M</a:t>
            </a:r>
            <a:r>
              <a:rPr lang="en-US" sz="2200" dirty="0" smtClean="0"/>
              <a:t>edical Investigation </a:t>
            </a:r>
            <a:r>
              <a:rPr lang="en-US" sz="2200" dirty="0"/>
              <a:t>B</a:t>
            </a:r>
            <a:r>
              <a:rPr lang="en-US" sz="2200" dirty="0" smtClean="0"/>
              <a:t>ureau</a:t>
            </a:r>
            <a:r>
              <a:rPr lang="en-US" sz="2200" dirty="0"/>
              <a:t>) and MVR </a:t>
            </a:r>
            <a:r>
              <a:rPr lang="en-US" sz="2200" dirty="0" smtClean="0"/>
              <a:t>(Motor </a:t>
            </a:r>
            <a:r>
              <a:rPr lang="en-US" sz="2200" dirty="0"/>
              <a:t>V</a:t>
            </a:r>
            <a:r>
              <a:rPr lang="en-US" sz="2200" dirty="0" smtClean="0"/>
              <a:t>ehicle </a:t>
            </a:r>
            <a:r>
              <a:rPr lang="en-US" sz="2200" dirty="0"/>
              <a:t>R</a:t>
            </a:r>
            <a:r>
              <a:rPr lang="en-US" sz="2200" dirty="0" smtClean="0"/>
              <a:t>eport</a:t>
            </a:r>
            <a:r>
              <a:rPr lang="en-US" sz="2200" dirty="0"/>
              <a:t>).</a:t>
            </a:r>
          </a:p>
        </p:txBody>
      </p:sp>
    </p:spTree>
    <p:extLst>
      <p:ext uri="{BB962C8B-B14F-4D97-AF65-F5344CB8AC3E}">
        <p14:creationId xmlns:p14="http://schemas.microsoft.com/office/powerpoint/2010/main" val="36414344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7200" dirty="0"/>
              <a:t>Field Underwriting </a:t>
            </a:r>
          </a:p>
        </p:txBody>
      </p:sp>
      <p:sp>
        <p:nvSpPr>
          <p:cNvPr id="3" name="Content Placeholder 2"/>
          <p:cNvSpPr>
            <a:spLocks noGrp="1"/>
          </p:cNvSpPr>
          <p:nvPr>
            <p:ph idx="1"/>
          </p:nvPr>
        </p:nvSpPr>
        <p:spPr/>
        <p:txBody>
          <a:bodyPr>
            <a:normAutofit/>
          </a:bodyPr>
          <a:lstStyle/>
          <a:p>
            <a:r>
              <a:rPr lang="en-US" dirty="0"/>
              <a:t>Medication and used for</a:t>
            </a:r>
          </a:p>
          <a:p>
            <a:r>
              <a:rPr lang="en-US" dirty="0"/>
              <a:t>Medical History </a:t>
            </a:r>
          </a:p>
          <a:p>
            <a:r>
              <a:rPr lang="en-US" dirty="0"/>
              <a:t>Height and Weight </a:t>
            </a:r>
          </a:p>
          <a:p>
            <a:r>
              <a:rPr lang="en-US" dirty="0"/>
              <a:t>Smoking</a:t>
            </a:r>
          </a:p>
          <a:p>
            <a:r>
              <a:rPr lang="en-US" dirty="0" smtClean="0"/>
              <a:t>DUI (Driving Under the Influence)</a:t>
            </a:r>
          </a:p>
          <a:p>
            <a:r>
              <a:rPr lang="en-US" dirty="0" smtClean="0"/>
              <a:t>Felonies (Last 10 years)</a:t>
            </a:r>
            <a:endParaRPr lang="en-US" dirty="0"/>
          </a:p>
          <a:p>
            <a:r>
              <a:rPr lang="en-US" dirty="0"/>
              <a:t>Disability </a:t>
            </a:r>
            <a:endParaRPr lang="en-US" dirty="0" smtClean="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18068752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 7"/>
          <p:cNvGraphicFramePr>
            <a:graphicFrameLocks noGrp="1"/>
          </p:cNvGraphicFramePr>
          <p:nvPr>
            <p:extLst>
              <p:ext uri="{D42A27DB-BD31-4B8C-83A1-F6EECF244321}">
                <p14:modId xmlns:p14="http://schemas.microsoft.com/office/powerpoint/2010/main" val="1944327680"/>
              </p:ext>
            </p:extLst>
          </p:nvPr>
        </p:nvGraphicFramePr>
        <p:xfrm>
          <a:off x="1272845" y="1382572"/>
          <a:ext cx="9601200" cy="4491143"/>
        </p:xfrm>
        <a:graphic>
          <a:graphicData uri="http://schemas.openxmlformats.org/drawingml/2006/table">
            <a:tbl>
              <a:tblPr firstRow="1" bandRow="1">
                <a:tableStyleId>{5940675A-B579-460E-94D1-54222C63F5DA}</a:tableStyleId>
              </a:tblPr>
              <a:tblGrid>
                <a:gridCol w="3200400">
                  <a:extLst>
                    <a:ext uri="{9D8B030D-6E8A-4147-A177-3AD203B41FA5}">
                      <a16:colId xmlns:a16="http://schemas.microsoft.com/office/drawing/2014/main" xmlns="" val="277412598"/>
                    </a:ext>
                  </a:extLst>
                </a:gridCol>
                <a:gridCol w="3200400">
                  <a:extLst>
                    <a:ext uri="{9D8B030D-6E8A-4147-A177-3AD203B41FA5}">
                      <a16:colId xmlns:a16="http://schemas.microsoft.com/office/drawing/2014/main" xmlns="" val="1196391050"/>
                    </a:ext>
                  </a:extLst>
                </a:gridCol>
                <a:gridCol w="3200400">
                  <a:extLst>
                    <a:ext uri="{9D8B030D-6E8A-4147-A177-3AD203B41FA5}">
                      <a16:colId xmlns:a16="http://schemas.microsoft.com/office/drawing/2014/main" xmlns="" val="2161456105"/>
                    </a:ext>
                  </a:extLst>
                </a:gridCol>
              </a:tblGrid>
              <a:tr h="822960">
                <a:tc>
                  <a:txBody>
                    <a:bodyPr/>
                    <a:lstStyle/>
                    <a:p>
                      <a:pPr algn="ctr"/>
                      <a:r>
                        <a:rPr lang="en-US" sz="4800" dirty="0"/>
                        <a:t>Bronze</a:t>
                      </a:r>
                      <a:r>
                        <a:rPr lang="en-US" dirty="0"/>
                        <a:t> </a:t>
                      </a:r>
                    </a:p>
                  </a:txBody>
                  <a:tcPr/>
                </a:tc>
                <a:tc>
                  <a:txBody>
                    <a:bodyPr/>
                    <a:lstStyle/>
                    <a:p>
                      <a:pPr algn="ctr"/>
                      <a:r>
                        <a:rPr lang="en-US" sz="4800" dirty="0"/>
                        <a:t>Silver</a:t>
                      </a:r>
                      <a:r>
                        <a:rPr lang="en-US" dirty="0"/>
                        <a:t> </a:t>
                      </a:r>
                    </a:p>
                  </a:txBody>
                  <a:tcPr/>
                </a:tc>
                <a:tc>
                  <a:txBody>
                    <a:bodyPr/>
                    <a:lstStyle/>
                    <a:p>
                      <a:pPr algn="ctr"/>
                      <a:r>
                        <a:rPr lang="en-US" sz="4800" dirty="0"/>
                        <a:t>Gold</a:t>
                      </a:r>
                    </a:p>
                  </a:txBody>
                  <a:tcPr/>
                </a:tc>
                <a:extLst>
                  <a:ext uri="{0D108BD9-81ED-4DB2-BD59-A6C34878D82A}">
                    <a16:rowId xmlns:a16="http://schemas.microsoft.com/office/drawing/2014/main" xmlns="" val="2374397980"/>
                  </a:ext>
                </a:extLst>
              </a:tr>
              <a:tr h="2445455">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xmlns="" val="4098627247"/>
                  </a:ext>
                </a:extLst>
              </a:tr>
              <a:tr h="1222728">
                <a:tc>
                  <a:txBody>
                    <a:bodyPr/>
                    <a:lstStyle/>
                    <a:p>
                      <a:r>
                        <a:rPr lang="en-US" sz="3600" dirty="0" smtClean="0"/>
                        <a:t>Accidents</a:t>
                      </a:r>
                      <a:endParaRPr lang="en-US" sz="3600" dirty="0"/>
                    </a:p>
                  </a:txBody>
                  <a:tcPr/>
                </a:tc>
                <a:tc>
                  <a:txBody>
                    <a:bodyPr/>
                    <a:lstStyle/>
                    <a:p>
                      <a:r>
                        <a:rPr lang="en-US" sz="3600" dirty="0" smtClean="0"/>
                        <a:t>No Money Back</a:t>
                      </a:r>
                      <a:endParaRPr lang="en-US" sz="3600" dirty="0"/>
                    </a:p>
                  </a:txBody>
                  <a:tcPr/>
                </a:tc>
                <a:tc>
                  <a:txBody>
                    <a:bodyPr/>
                    <a:lstStyle/>
                    <a:p>
                      <a:r>
                        <a:rPr lang="en-US" sz="3600" dirty="0" smtClean="0"/>
                        <a:t>Money Back</a:t>
                      </a:r>
                      <a:endParaRPr lang="en-US" sz="3600" dirty="0"/>
                    </a:p>
                  </a:txBody>
                  <a:tcPr/>
                </a:tc>
                <a:extLst>
                  <a:ext uri="{0D108BD9-81ED-4DB2-BD59-A6C34878D82A}">
                    <a16:rowId xmlns:a16="http://schemas.microsoft.com/office/drawing/2014/main" xmlns="" val="1559052846"/>
                  </a:ext>
                </a:extLst>
              </a:tr>
            </a:tbl>
          </a:graphicData>
        </a:graphic>
      </p:graphicFrame>
      <p:sp>
        <p:nvSpPr>
          <p:cNvPr id="2" name="TextBox 1"/>
          <p:cNvSpPr txBox="1"/>
          <p:nvPr/>
        </p:nvSpPr>
        <p:spPr>
          <a:xfrm>
            <a:off x="1272845" y="753465"/>
            <a:ext cx="9549994" cy="523220"/>
          </a:xfrm>
          <a:prstGeom prst="rect">
            <a:avLst/>
          </a:prstGeom>
          <a:noFill/>
        </p:spPr>
        <p:txBody>
          <a:bodyPr wrap="square" rtlCol="0">
            <a:spAutoFit/>
          </a:bodyPr>
          <a:lstStyle/>
          <a:p>
            <a:r>
              <a:rPr lang="en-US" sz="2800" b="1" dirty="0"/>
              <a:t>Disclaimer:  Not Guaranteed Coverage, you must be APPROVED </a:t>
            </a:r>
            <a:endParaRPr lang="en-US" sz="2800" b="1" kern="1200" dirty="0">
              <a:solidFill>
                <a:schemeClr val="tx1"/>
              </a:solidFill>
            </a:endParaRPr>
          </a:p>
        </p:txBody>
      </p:sp>
    </p:spTree>
    <p:extLst>
      <p:ext uri="{BB962C8B-B14F-4D97-AF65-F5344CB8AC3E}">
        <p14:creationId xmlns:p14="http://schemas.microsoft.com/office/powerpoint/2010/main" val="14890683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7200" dirty="0" smtClean="0"/>
              <a:t>Does this seem expensive because you’re age 60 +  ?</a:t>
            </a:r>
            <a:r>
              <a:rPr lang="en-US" dirty="0" smtClean="0"/>
              <a:t> </a:t>
            </a:r>
            <a:endParaRPr lang="en-US" dirty="0"/>
          </a:p>
        </p:txBody>
      </p:sp>
      <p:sp>
        <p:nvSpPr>
          <p:cNvPr id="3" name="Content Placeholder 2"/>
          <p:cNvSpPr>
            <a:spLocks noGrp="1"/>
          </p:cNvSpPr>
          <p:nvPr>
            <p:ph idx="1"/>
          </p:nvPr>
        </p:nvSpPr>
        <p:spPr/>
        <p:txBody>
          <a:bodyPr>
            <a:noAutofit/>
          </a:bodyPr>
          <a:lstStyle/>
          <a:p>
            <a:r>
              <a:rPr lang="en-US" sz="3600" dirty="0" smtClean="0"/>
              <a:t>Most </a:t>
            </a:r>
            <a:r>
              <a:rPr lang="en-US" sz="3600" dirty="0"/>
              <a:t>people over </a:t>
            </a:r>
            <a:r>
              <a:rPr lang="en-US" sz="3600" dirty="0" smtClean="0"/>
              <a:t>age 60 use Mortgage Payment Protection. It </a:t>
            </a:r>
            <a:r>
              <a:rPr lang="en-US" sz="3600" dirty="0"/>
              <a:t>buys your family time to make a educated decision on what to do next instead of being forced to make a quick decision before losing </a:t>
            </a:r>
            <a:r>
              <a:rPr lang="en-US" sz="3600" dirty="0" smtClean="0"/>
              <a:t>the home.  </a:t>
            </a:r>
            <a:r>
              <a:rPr lang="en-US" sz="3600" dirty="0"/>
              <a:t>The time frames are customizable but usually are either 6 months, 12 months and 24 months. these plans instead of paying off the whole house because the cost is a fraction. </a:t>
            </a:r>
          </a:p>
        </p:txBody>
      </p:sp>
    </p:spTree>
    <p:extLst>
      <p:ext uri="{BB962C8B-B14F-4D97-AF65-F5344CB8AC3E}">
        <p14:creationId xmlns:p14="http://schemas.microsoft.com/office/powerpoint/2010/main" val="27176393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7200" dirty="0" smtClean="0"/>
              <a:t>Critical Time Frame</a:t>
            </a:r>
            <a:r>
              <a:rPr lang="en-US" dirty="0" smtClean="0"/>
              <a:t> </a:t>
            </a:r>
            <a:endParaRPr lang="en-US" dirty="0"/>
          </a:p>
        </p:txBody>
      </p:sp>
      <p:sp>
        <p:nvSpPr>
          <p:cNvPr id="3" name="Content Placeholder 2"/>
          <p:cNvSpPr>
            <a:spLocks noGrp="1"/>
          </p:cNvSpPr>
          <p:nvPr>
            <p:ph idx="1"/>
          </p:nvPr>
        </p:nvSpPr>
        <p:spPr/>
        <p:txBody>
          <a:bodyPr>
            <a:noAutofit/>
          </a:bodyPr>
          <a:lstStyle/>
          <a:p>
            <a:r>
              <a:rPr lang="en-US" sz="3600" dirty="0" smtClean="0"/>
              <a:t>We did an in-house study a few years back and found  the majority of the time when someone loses the house after a death, typically it happens in the first two years. This is the “Critical Time Frame”. Payment Protection Plans insure the family is protected from losing the roof over their head. This is a wise play when costs, health or age does not allow the whole mortgage to be covered.</a:t>
            </a:r>
            <a:endParaRPr lang="en-US" sz="3600" dirty="0"/>
          </a:p>
        </p:txBody>
      </p:sp>
    </p:spTree>
    <p:extLst>
      <p:ext uri="{BB962C8B-B14F-4D97-AF65-F5344CB8AC3E}">
        <p14:creationId xmlns:p14="http://schemas.microsoft.com/office/powerpoint/2010/main" val="30094612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 7"/>
          <p:cNvGraphicFramePr>
            <a:graphicFrameLocks noGrp="1"/>
          </p:cNvGraphicFramePr>
          <p:nvPr>
            <p:extLst>
              <p:ext uri="{D42A27DB-BD31-4B8C-83A1-F6EECF244321}">
                <p14:modId xmlns:p14="http://schemas.microsoft.com/office/powerpoint/2010/main" val="1661671444"/>
              </p:ext>
            </p:extLst>
          </p:nvPr>
        </p:nvGraphicFramePr>
        <p:xfrm>
          <a:off x="1272844" y="1955933"/>
          <a:ext cx="9601200" cy="2286000"/>
        </p:xfrm>
        <a:graphic>
          <a:graphicData uri="http://schemas.openxmlformats.org/drawingml/2006/table">
            <a:tbl>
              <a:tblPr firstRow="1" bandRow="1">
                <a:tableStyleId>{5940675A-B579-460E-94D1-54222C63F5DA}</a:tableStyleId>
              </a:tblPr>
              <a:tblGrid>
                <a:gridCol w="3200400">
                  <a:extLst>
                    <a:ext uri="{9D8B030D-6E8A-4147-A177-3AD203B41FA5}">
                      <a16:colId xmlns:a16="http://schemas.microsoft.com/office/drawing/2014/main" xmlns="" val="277412598"/>
                    </a:ext>
                  </a:extLst>
                </a:gridCol>
                <a:gridCol w="3200400">
                  <a:extLst>
                    <a:ext uri="{9D8B030D-6E8A-4147-A177-3AD203B41FA5}">
                      <a16:colId xmlns:a16="http://schemas.microsoft.com/office/drawing/2014/main" xmlns="" val="1196391050"/>
                    </a:ext>
                  </a:extLst>
                </a:gridCol>
                <a:gridCol w="3200400">
                  <a:extLst>
                    <a:ext uri="{9D8B030D-6E8A-4147-A177-3AD203B41FA5}">
                      <a16:colId xmlns:a16="http://schemas.microsoft.com/office/drawing/2014/main" xmlns="" val="2161456105"/>
                    </a:ext>
                  </a:extLst>
                </a:gridCol>
              </a:tblGrid>
              <a:tr h="914400">
                <a:tc>
                  <a:txBody>
                    <a:bodyPr/>
                    <a:lstStyle/>
                    <a:p>
                      <a:pPr algn="ctr"/>
                      <a:r>
                        <a:rPr lang="en-US" sz="4800" dirty="0"/>
                        <a:t>6</a:t>
                      </a:r>
                      <a:r>
                        <a:rPr lang="en-US" sz="4800" baseline="0" dirty="0"/>
                        <a:t> Months</a:t>
                      </a:r>
                      <a:r>
                        <a:rPr lang="en-US" dirty="0"/>
                        <a:t> </a:t>
                      </a:r>
                    </a:p>
                  </a:txBody>
                  <a:tcPr/>
                </a:tc>
                <a:tc>
                  <a:txBody>
                    <a:bodyPr/>
                    <a:lstStyle/>
                    <a:p>
                      <a:pPr algn="ctr"/>
                      <a:r>
                        <a:rPr lang="en-US" sz="4800" dirty="0"/>
                        <a:t>12</a:t>
                      </a:r>
                      <a:r>
                        <a:rPr lang="en-US" sz="4800" baseline="0" dirty="0"/>
                        <a:t> Months</a:t>
                      </a:r>
                      <a:r>
                        <a:rPr lang="en-US" dirty="0"/>
                        <a:t> </a:t>
                      </a:r>
                    </a:p>
                  </a:txBody>
                  <a:tcPr/>
                </a:tc>
                <a:tc>
                  <a:txBody>
                    <a:bodyPr/>
                    <a:lstStyle/>
                    <a:p>
                      <a:pPr algn="ctr"/>
                      <a:r>
                        <a:rPr lang="en-US" sz="4800" dirty="0"/>
                        <a:t>24</a:t>
                      </a:r>
                      <a:r>
                        <a:rPr lang="en-US" sz="4800" baseline="0" dirty="0"/>
                        <a:t> Months</a:t>
                      </a:r>
                      <a:endParaRPr lang="en-US" sz="4800" dirty="0"/>
                    </a:p>
                  </a:txBody>
                  <a:tcPr/>
                </a:tc>
                <a:extLst>
                  <a:ext uri="{0D108BD9-81ED-4DB2-BD59-A6C34878D82A}">
                    <a16:rowId xmlns:a16="http://schemas.microsoft.com/office/drawing/2014/main" xmlns="" val="2374397980"/>
                  </a:ext>
                </a:extLst>
              </a:tr>
              <a:tr h="1371600">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xmlns="" val="1559052846"/>
                  </a:ext>
                </a:extLst>
              </a:tr>
            </a:tbl>
          </a:graphicData>
        </a:graphic>
      </p:graphicFrame>
      <p:sp>
        <p:nvSpPr>
          <p:cNvPr id="2" name="TextBox 1"/>
          <p:cNvSpPr txBox="1"/>
          <p:nvPr/>
        </p:nvSpPr>
        <p:spPr>
          <a:xfrm>
            <a:off x="5077662" y="1494268"/>
            <a:ext cx="1991563" cy="461665"/>
          </a:xfrm>
          <a:prstGeom prst="rect">
            <a:avLst/>
          </a:prstGeom>
          <a:noFill/>
        </p:spPr>
        <p:txBody>
          <a:bodyPr wrap="square" rtlCol="0">
            <a:spAutoFit/>
          </a:bodyPr>
          <a:lstStyle/>
          <a:p>
            <a:r>
              <a:rPr lang="en-US" sz="2400" kern="1200" dirty="0">
                <a:solidFill>
                  <a:schemeClr val="tx1"/>
                </a:solidFill>
                <a:latin typeface="+mn-lt"/>
                <a:ea typeface="+mn-ea"/>
                <a:cs typeface="+mn-cs"/>
              </a:rPr>
              <a:t>Most</a:t>
            </a:r>
            <a:r>
              <a:rPr lang="en-US" sz="1800" kern="1200" dirty="0">
                <a:solidFill>
                  <a:schemeClr val="tx1"/>
                </a:solidFill>
                <a:latin typeface="+mn-lt"/>
                <a:ea typeface="+mn-ea"/>
                <a:cs typeface="+mn-cs"/>
              </a:rPr>
              <a:t> </a:t>
            </a:r>
            <a:r>
              <a:rPr lang="en-US" sz="2400" kern="1200" dirty="0">
                <a:solidFill>
                  <a:schemeClr val="tx1"/>
                </a:solidFill>
                <a:latin typeface="+mn-lt"/>
                <a:ea typeface="+mn-ea"/>
                <a:cs typeface="+mn-cs"/>
              </a:rPr>
              <a:t>Popular</a:t>
            </a:r>
            <a:r>
              <a:rPr lang="en-US" sz="1800" kern="1200" dirty="0">
                <a:solidFill>
                  <a:schemeClr val="tx1"/>
                </a:solidFill>
                <a:latin typeface="+mn-lt"/>
                <a:ea typeface="+mn-ea"/>
                <a:cs typeface="+mn-cs"/>
              </a:rPr>
              <a:t> </a:t>
            </a:r>
          </a:p>
        </p:txBody>
      </p:sp>
    </p:spTree>
    <p:extLst>
      <p:ext uri="{BB962C8B-B14F-4D97-AF65-F5344CB8AC3E}">
        <p14:creationId xmlns:p14="http://schemas.microsoft.com/office/powerpoint/2010/main" val="1854899540"/>
      </p:ext>
    </p:extLst>
  </p:cSld>
  <p:clrMapOvr>
    <a:masterClrMapping/>
  </p:clrMapOvr>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6B9F25"/>
      </a:hlink>
      <a:folHlink>
        <a:srgbClr val="B26B02"/>
      </a:folHlink>
    </a:clrScheme>
    <a:fontScheme name="Retrospect">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xmlns="" name="Retrospect" id="{5F128B03-DCCA-4EEB-AB3B-CF2899314A46}" vid="{D26EA377-59BD-4C9C-9D94-EE8416EE4C79}"/>
    </a:ext>
  </a:extLst>
</a:theme>
</file>

<file path=docProps/app.xml><?xml version="1.0" encoding="utf-8"?>
<Properties xmlns="http://schemas.openxmlformats.org/officeDocument/2006/extended-properties" xmlns:vt="http://schemas.openxmlformats.org/officeDocument/2006/docPropsVTypes">
  <Template>Retrospect</Template>
  <TotalTime>4213</TotalTime>
  <Words>767</Words>
  <Application>Microsoft Macintosh PowerPoint</Application>
  <PresentationFormat>Custom</PresentationFormat>
  <Paragraphs>49</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Retrospect</vt:lpstr>
      <vt:lpstr>People need this for 1 of 4 reasons.......  • Death • Disability • Sickness • Return of your Money in 30 years </vt:lpstr>
      <vt:lpstr>Who gets the house?</vt:lpstr>
      <vt:lpstr>Death</vt:lpstr>
      <vt:lpstr>Disability </vt:lpstr>
      <vt:lpstr>Chronic, Critical and Terminal </vt:lpstr>
      <vt:lpstr>Return of Premium </vt:lpstr>
      <vt:lpstr>Typical Questions Answered</vt:lpstr>
      <vt:lpstr>Field Underwriting </vt:lpstr>
      <vt:lpstr>PowerPoint Presentation</vt:lpstr>
      <vt:lpstr>Does this seem expensive because you’re age 60 +  ? </vt:lpstr>
      <vt:lpstr>Critical Time Frame </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People mail this back for 1 of 4 reasons....... Death Disability Sickness Return of your Money</dc:title>
  <dc:creator>Joshua Sivak</dc:creator>
  <cp:lastModifiedBy>PM</cp:lastModifiedBy>
  <cp:revision>42</cp:revision>
  <dcterms:created xsi:type="dcterms:W3CDTF">2016-11-05T04:08:14Z</dcterms:created>
  <dcterms:modified xsi:type="dcterms:W3CDTF">2020-06-26T23:12:56Z</dcterms:modified>
</cp:coreProperties>
</file>