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9" r:id="rId5"/>
    <p:sldId id="268"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9" autoAdjust="0"/>
    <p:restoredTop sz="94660"/>
  </p:normalViewPr>
  <p:slideViewPr>
    <p:cSldViewPr snapToGrid="0">
      <p:cViewPr>
        <p:scale>
          <a:sx n="87" d="100"/>
          <a:sy n="87" d="100"/>
        </p:scale>
        <p:origin x="-80" y="-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11-05T04:08:59.812"/>
    </inkml:context>
    <inkml:brush xml:id="br0">
      <inkml:brushProperty name="width" value="0.03333" units="cm"/>
      <inkml:brushProperty name="height" value="0.03333" units="cm"/>
    </inkml:brush>
  </inkml:definitions>
  <inkml:traceGroup>
    <inkml:annotationXML>
      <emma:emma xmlns:emma="http://www.w3.org/2003/04/emma" version="1.0">
        <emma:interpretation id="{09CB26DC-B305-46F3-A721-038B31E5BC11}" emma:medium="tactile" emma:mode="ink">
          <msink:context xmlns:msink="http://schemas.microsoft.com/ink/2010/main" type="writingRegion" rotatedBoundingBox="25846,10586 25876,10586 25876,10677 25846,10677"/>
        </emma:interpretation>
      </emma:emma>
    </inkml:annotationXML>
    <inkml:traceGroup>
      <inkml:annotationXML>
        <emma:emma xmlns:emma="http://www.w3.org/2003/04/emma" version="1.0">
          <emma:interpretation id="{7F726945-9C74-421F-A5E2-B73A11252637}" emma:medium="tactile" emma:mode="ink">
            <msink:context xmlns:msink="http://schemas.microsoft.com/ink/2010/main" type="paragraph" rotatedBoundingBox="25846,10586 25876,10586 25876,10677 25846,10677" alignmentLevel="1"/>
          </emma:interpretation>
        </emma:emma>
      </inkml:annotationXML>
      <inkml:traceGroup>
        <inkml:annotationXML>
          <emma:emma xmlns:emma="http://www.w3.org/2003/04/emma" version="1.0">
            <emma:interpretation id="{1FB3292B-4C5A-4703-8F06-00800BD3B136}" emma:medium="tactile" emma:mode="ink">
              <msink:context xmlns:msink="http://schemas.microsoft.com/ink/2010/main" type="line" rotatedBoundingBox="25846,10586 25876,10586 25876,10677 25846,10677"/>
            </emma:interpretation>
          </emma:emma>
        </inkml:annotationXML>
        <inkml:traceGroup>
          <inkml:annotationXML>
            <emma:emma xmlns:emma="http://www.w3.org/2003/04/emma" version="1.0">
              <emma:interpretation id="{BACCC688-21D2-4711-82E9-E6F5D146276E}" emma:medium="tactile" emma:mode="ink">
                <msink:context xmlns:msink="http://schemas.microsoft.com/ink/2010/main" type="inkWord" rotatedBoundingBox="25846,10586 25876,10586 25876,10677 25846,10677"/>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I</emma:literal>
                </emma:interpretation>
                <emma:interpretation id="interp4" emma:lang="en-US" emma:confidence="0">
                  <emma:literal>-</emma:literal>
                </emma:interpretation>
              </emma:one-of>
            </emma:emma>
          </inkml:annotationXML>
          <inkml:trace contextRef="#ctx0" brushRef="#br0">13107 6838 1792,'-30'-30'896,"60"-31"-2560,-30 61 1024</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6/7/20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6/7/20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6/7/20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ustomXml" Target="../ink/ink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569371"/>
            <a:ext cx="10416845" cy="4287922"/>
          </a:xfrm>
        </p:spPr>
        <p:txBody>
          <a:bodyPr>
            <a:noAutofit/>
          </a:bodyPr>
          <a:lstStyle/>
          <a:p>
            <a:r>
              <a:rPr lang="en-US" sz="4400" b="1" dirty="0" smtClean="0">
                <a:latin typeface="Arial Black"/>
                <a:cs typeface="Arial Black"/>
              </a:rPr>
              <a:t>Things To Consider When </a:t>
            </a:r>
            <a:r>
              <a:rPr lang="en-US" sz="4400" b="1" dirty="0">
                <a:latin typeface="Arial Black"/>
                <a:cs typeface="Arial Black"/>
              </a:rPr>
              <a:t>C</a:t>
            </a:r>
            <a:r>
              <a:rPr lang="en-US" sz="4400" b="1" dirty="0" smtClean="0">
                <a:latin typeface="Arial Black"/>
                <a:cs typeface="Arial Black"/>
              </a:rPr>
              <a:t>overing </a:t>
            </a:r>
            <a:r>
              <a:rPr lang="en-US" sz="4400" b="1" dirty="0">
                <a:latin typeface="Arial Black"/>
                <a:cs typeface="Arial Black"/>
              </a:rPr>
              <a:t>A</a:t>
            </a:r>
            <a:r>
              <a:rPr lang="en-US" sz="4400" b="1" dirty="0" smtClean="0">
                <a:latin typeface="Arial Black"/>
                <a:cs typeface="Arial Black"/>
              </a:rPr>
              <a:t> </a:t>
            </a:r>
            <a:r>
              <a:rPr lang="en-US" sz="4400" b="1" dirty="0">
                <a:latin typeface="Arial Black"/>
                <a:cs typeface="Arial Black"/>
              </a:rPr>
              <a:t>L</a:t>
            </a:r>
            <a:r>
              <a:rPr lang="en-US" sz="4400" b="1" dirty="0" smtClean="0">
                <a:latin typeface="Arial Black"/>
                <a:cs typeface="Arial Black"/>
              </a:rPr>
              <a:t>oved </a:t>
            </a:r>
            <a:r>
              <a:rPr lang="en-US" sz="4400" dirty="0" smtClean="0">
                <a:latin typeface="Arial Black"/>
                <a:cs typeface="Arial Black"/>
              </a:rPr>
              <a:t>One</a:t>
            </a:r>
            <a:r>
              <a:rPr lang="en-US" sz="4400" dirty="0"/>
              <a:t/>
            </a:r>
            <a:br>
              <a:rPr lang="en-US" sz="4400" dirty="0"/>
            </a:br>
            <a:r>
              <a:rPr lang="en-US" sz="4400" dirty="0" smtClean="0"/>
              <a:t>• Age</a:t>
            </a:r>
            <a:r>
              <a:rPr lang="en-US" sz="4400" dirty="0"/>
              <a:t/>
            </a:r>
            <a:br>
              <a:rPr lang="en-US" sz="4400" dirty="0"/>
            </a:br>
            <a:r>
              <a:rPr lang="en-US" sz="4400" dirty="0"/>
              <a:t>• </a:t>
            </a:r>
            <a:r>
              <a:rPr lang="en-US" sz="4400" dirty="0" smtClean="0"/>
              <a:t>Finances</a:t>
            </a:r>
            <a:r>
              <a:rPr lang="en-US" sz="4400" dirty="0"/>
              <a:t/>
            </a:r>
            <a:br>
              <a:rPr lang="en-US" sz="4400" dirty="0"/>
            </a:br>
            <a:r>
              <a:rPr lang="en-US" sz="4400" dirty="0"/>
              <a:t>• </a:t>
            </a:r>
            <a:r>
              <a:rPr lang="en-US" sz="4400" dirty="0" smtClean="0"/>
              <a:t>Their Needs</a:t>
            </a:r>
            <a:r>
              <a:rPr lang="en-US" sz="4400" dirty="0"/>
              <a:t/>
            </a:r>
            <a:br>
              <a:rPr lang="en-US" sz="4400" dirty="0"/>
            </a:br>
            <a:r>
              <a:rPr lang="en-US" sz="4400" dirty="0"/>
              <a:t>• </a:t>
            </a:r>
            <a:r>
              <a:rPr lang="en-US" sz="4400" dirty="0" smtClean="0"/>
              <a:t>Your Needs</a:t>
            </a:r>
            <a:r>
              <a:rPr lang="en-US" sz="4400" dirty="0"/>
              <a:t/>
            </a:r>
            <a:br>
              <a:rPr lang="en-US" sz="4400" dirty="0"/>
            </a:br>
            <a:endParaRPr lang="en-US" sz="4400" dirty="0"/>
          </a:p>
        </p:txBody>
      </p:sp>
      <p:sp>
        <p:nvSpPr>
          <p:cNvPr id="3" name="Subtitle 2"/>
          <p:cNvSpPr>
            <a:spLocks noGrp="1"/>
          </p:cNvSpPr>
          <p:nvPr>
            <p:ph type="subTitle" idx="1"/>
          </p:nvPr>
        </p:nvSpPr>
        <p:spPr/>
        <p:txBody>
          <a:bodyPr>
            <a:normAutofit/>
          </a:bodyPr>
          <a:lstStyle/>
          <a:p>
            <a:r>
              <a:rPr lang="en-US" sz="4800" cap="none" spc="0" dirty="0">
                <a:ln w="0"/>
                <a:solidFill>
                  <a:schemeClr val="tx1"/>
                </a:solidFill>
                <a:effectLst>
                  <a:outerShdw blurRad="38100" dist="19050" dir="2700000" algn="tl" rotWithShape="0">
                    <a:schemeClr val="dk1">
                      <a:alpha val="40000"/>
                    </a:schemeClr>
                  </a:outerShdw>
                </a:effectLst>
              </a:rPr>
              <a:t>Why </a:t>
            </a:r>
            <a:r>
              <a:rPr lang="en-US" sz="4800" cap="none" spc="0" dirty="0" smtClean="0">
                <a:ln w="0"/>
                <a:solidFill>
                  <a:schemeClr val="tx1"/>
                </a:solidFill>
                <a:effectLst>
                  <a:outerShdw blurRad="38100" dist="19050" dir="2700000" algn="tl" rotWithShape="0">
                    <a:schemeClr val="dk1">
                      <a:alpha val="40000"/>
                    </a:schemeClr>
                  </a:outerShdw>
                </a:effectLst>
              </a:rPr>
              <a:t>do </a:t>
            </a:r>
            <a:r>
              <a:rPr lang="en-US" sz="4800" cap="none" spc="0" dirty="0" smtClean="0">
                <a:ln w="0"/>
                <a:solidFill>
                  <a:schemeClr val="tx1"/>
                </a:solidFill>
                <a:effectLst>
                  <a:outerShdw blurRad="38100" dist="19050" dir="2700000" algn="tl" rotWithShape="0">
                    <a:schemeClr val="dk1">
                      <a:alpha val="40000"/>
                    </a:schemeClr>
                  </a:outerShdw>
                </a:effectLst>
              </a:rPr>
              <a:t>you want to help them</a:t>
            </a:r>
            <a:r>
              <a:rPr lang="en-US" sz="4800" cap="none" spc="0" dirty="0" smtClean="0">
                <a:ln w="0"/>
                <a:solidFill>
                  <a:schemeClr val="tx1"/>
                </a:solidFill>
                <a:effectLst>
                  <a:outerShdw blurRad="38100" dist="19050" dir="2700000" algn="tl" rotWithShape="0">
                    <a:schemeClr val="dk1">
                      <a:alpha val="40000"/>
                    </a:schemeClr>
                  </a:outerShdw>
                </a:effectLst>
              </a:rPr>
              <a:t>?</a:t>
            </a:r>
            <a:endParaRPr lang="en-US" sz="4800" cap="none" spc="0" dirty="0">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9304752" y="3811046"/>
              <a:ext cx="7440" cy="22080"/>
            </p14:xfrm>
          </p:contentPart>
        </mc:Choice>
        <mc:Fallback xmlns="">
          <p:pic>
            <p:nvPicPr>
              <p:cNvPr id="5" name="Ink 4"/>
              <p:cNvPicPr/>
              <p:nvPr/>
            </p:nvPicPr>
            <p:blipFill>
              <a:blip r:embed="rId3"/>
              <a:stretch>
                <a:fillRect/>
              </a:stretch>
            </p:blipFill>
            <p:spPr>
              <a:xfrm>
                <a:off x="9303312" y="3809846"/>
                <a:ext cx="10320" cy="24720"/>
              </a:xfrm>
              <a:prstGeom prst="rect">
                <a:avLst/>
              </a:prstGeom>
            </p:spPr>
          </p:pic>
        </mc:Fallback>
      </mc:AlternateContent>
    </p:spTree>
    <p:extLst>
      <p:ext uri="{BB962C8B-B14F-4D97-AF65-F5344CB8AC3E}">
        <p14:creationId xmlns:p14="http://schemas.microsoft.com/office/powerpoint/2010/main" val="20900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7200" dirty="0"/>
              <a:t>Who </a:t>
            </a:r>
            <a:r>
              <a:rPr lang="en-US" sz="7200" dirty="0" smtClean="0"/>
              <a:t>will be the beneficiary</a:t>
            </a:r>
            <a:r>
              <a:rPr lang="en-US" sz="7200" dirty="0" smtClean="0"/>
              <a:t>?</a:t>
            </a:r>
            <a:endParaRPr lang="en-US" sz="7200" dirty="0"/>
          </a:p>
        </p:txBody>
      </p:sp>
      <p:sp>
        <p:nvSpPr>
          <p:cNvPr id="3" name="Content Placeholder 2"/>
          <p:cNvSpPr>
            <a:spLocks noGrp="1"/>
          </p:cNvSpPr>
          <p:nvPr>
            <p:ph idx="1"/>
          </p:nvPr>
        </p:nvSpPr>
        <p:spPr/>
        <p:txBody>
          <a:bodyPr>
            <a:normAutofit fontScale="92500"/>
          </a:bodyPr>
          <a:lstStyle/>
          <a:p>
            <a:r>
              <a:rPr lang="en-US" sz="3500" dirty="0" smtClean="0"/>
              <a:t>Do you Plan to be the beneficiary?</a:t>
            </a:r>
          </a:p>
          <a:p>
            <a:r>
              <a:rPr lang="en-US" sz="3500" dirty="0" smtClean="0"/>
              <a:t>Are </a:t>
            </a:r>
            <a:r>
              <a:rPr lang="en-US" sz="3500" dirty="0"/>
              <a:t>they </a:t>
            </a:r>
            <a:r>
              <a:rPr lang="en-US" sz="3500" dirty="0" smtClean="0"/>
              <a:t>going to outlive you?</a:t>
            </a:r>
            <a:endParaRPr lang="en-US" sz="3500" dirty="0"/>
          </a:p>
          <a:p>
            <a:r>
              <a:rPr lang="en-US" sz="3500" dirty="0" smtClean="0"/>
              <a:t>Do you want them to participate in the payments, Ever?</a:t>
            </a:r>
            <a:endParaRPr lang="en-US" sz="3500" dirty="0"/>
          </a:p>
          <a:p>
            <a:r>
              <a:rPr lang="en-US" sz="3500" dirty="0" smtClean="0"/>
              <a:t>What is your worry?</a:t>
            </a:r>
          </a:p>
          <a:p>
            <a:pPr marL="201168" lvl="1" indent="0">
              <a:buNone/>
            </a:pPr>
            <a:r>
              <a:rPr lang="en-US" sz="3500" dirty="0" smtClean="0"/>
              <a:t>	• </a:t>
            </a:r>
            <a:r>
              <a:rPr lang="en-US" sz="3500" dirty="0"/>
              <a:t>Death</a:t>
            </a:r>
            <a:br>
              <a:rPr lang="en-US" sz="3500" dirty="0"/>
            </a:br>
            <a:r>
              <a:rPr lang="en-US" sz="3500" dirty="0" smtClean="0"/>
              <a:t>	• </a:t>
            </a:r>
            <a:r>
              <a:rPr lang="en-US" sz="3500" dirty="0"/>
              <a:t>Disability</a:t>
            </a:r>
            <a:br>
              <a:rPr lang="en-US" sz="3500" dirty="0"/>
            </a:br>
            <a:r>
              <a:rPr lang="en-US" sz="3500" dirty="0" smtClean="0"/>
              <a:t>	• Sickness</a:t>
            </a:r>
            <a:endParaRPr lang="en-US" sz="3500" dirty="0"/>
          </a:p>
          <a:p>
            <a:endParaRPr lang="en-US" dirty="0"/>
          </a:p>
        </p:txBody>
      </p:sp>
    </p:spTree>
    <p:extLst>
      <p:ext uri="{BB962C8B-B14F-4D97-AF65-F5344CB8AC3E}">
        <p14:creationId xmlns:p14="http://schemas.microsoft.com/office/powerpoint/2010/main" val="369914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Purpose Driven Policies</a:t>
            </a:r>
            <a:endParaRPr lang="en-US" sz="7200" dirty="0"/>
          </a:p>
        </p:txBody>
      </p:sp>
      <p:sp>
        <p:nvSpPr>
          <p:cNvPr id="4" name="Rectangle 3"/>
          <p:cNvSpPr/>
          <p:nvPr/>
        </p:nvSpPr>
        <p:spPr>
          <a:xfrm>
            <a:off x="1148486" y="1865375"/>
            <a:ext cx="8879533" cy="4031873"/>
          </a:xfrm>
          <a:prstGeom prst="rect">
            <a:avLst/>
          </a:prstGeom>
        </p:spPr>
        <p:txBody>
          <a:bodyPr wrap="square">
            <a:spAutoFit/>
          </a:bodyPr>
          <a:lstStyle/>
          <a:p>
            <a:r>
              <a:rPr lang="en-US" sz="3200" dirty="0" smtClean="0"/>
              <a:t>Would you like to pay off the policy so they never have to make a payment?</a:t>
            </a:r>
          </a:p>
          <a:p>
            <a:endParaRPr lang="en-US" sz="3200" dirty="0"/>
          </a:p>
          <a:p>
            <a:r>
              <a:rPr lang="en-US" sz="3200" dirty="0" smtClean="0"/>
              <a:t>Would you like the policy to provide them income at a later date?</a:t>
            </a:r>
            <a:endParaRPr lang="en-US" sz="3200" dirty="0"/>
          </a:p>
          <a:p>
            <a:r>
              <a:rPr lang="en-US" sz="3200" dirty="0"/>
              <a:t/>
            </a:r>
            <a:br>
              <a:rPr lang="en-US" sz="3200" dirty="0"/>
            </a:br>
            <a:r>
              <a:rPr lang="en-US" sz="3200" dirty="0" smtClean="0"/>
              <a:t>Would you like like to cover the debt they may leave to you as part of your inheritance?</a:t>
            </a:r>
            <a:endParaRPr lang="en-US" sz="3200" dirty="0"/>
          </a:p>
        </p:txBody>
      </p:sp>
    </p:spTree>
    <p:extLst>
      <p:ext uri="{BB962C8B-B14F-4D97-AF65-F5344CB8AC3E}">
        <p14:creationId xmlns:p14="http://schemas.microsoft.com/office/powerpoint/2010/main" val="352283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1972"/>
            <a:ext cx="10058400" cy="1450757"/>
          </a:xfrm>
        </p:spPr>
        <p:txBody>
          <a:bodyPr>
            <a:normAutofit/>
          </a:bodyPr>
          <a:lstStyle/>
          <a:p>
            <a:r>
              <a:rPr lang="en-US" sz="6600" dirty="0"/>
              <a:t>Chronic, Critical and Terminal </a:t>
            </a:r>
          </a:p>
        </p:txBody>
      </p:sp>
      <p:sp>
        <p:nvSpPr>
          <p:cNvPr id="3" name="Content Placeholder 2"/>
          <p:cNvSpPr>
            <a:spLocks noGrp="1"/>
          </p:cNvSpPr>
          <p:nvPr>
            <p:ph idx="1"/>
          </p:nvPr>
        </p:nvSpPr>
        <p:spPr>
          <a:xfrm>
            <a:off x="1097280" y="2026309"/>
            <a:ext cx="10058400" cy="3964839"/>
          </a:xfrm>
        </p:spPr>
        <p:txBody>
          <a:bodyPr>
            <a:normAutofit fontScale="92500" lnSpcReduction="10000"/>
          </a:bodyPr>
          <a:lstStyle/>
          <a:p>
            <a:r>
              <a:rPr lang="en-US" sz="2400" dirty="0"/>
              <a:t>A Chronic illness can usually be treated but not often cured.  Some of the more common chronic illnesses are arthritis, Parkinson’s disease, chronic obstructive pulmonary disease (COPD) and chronic kidney disease. Unable to perform at least 2 of the 6 activities of daily living can accelerate up to 95% of the eligible death benefit at the time of the initial chronic illness claim.</a:t>
            </a:r>
          </a:p>
          <a:p>
            <a:r>
              <a:rPr lang="en-US" sz="2400" dirty="0"/>
              <a:t>A Critical illness is typically life threatening cancer, myocardial infarction (heart attack), stroke, advanced Alzheimer’s  Disease (before age 75), end stage renal failure, major organ failure, ALS. Can accelerate up to 95% of the eligible death benefit at the time of each critical illness claim to a maximum of $500,000.</a:t>
            </a:r>
          </a:p>
          <a:p>
            <a:r>
              <a:rPr lang="en-US" sz="2400" dirty="0"/>
              <a:t>A Terminal illness is a non-correctable illness or physical condition which is reasonably expected to result in death within 12 months of diagnosis. Can accelerate up to 95% of the eligible death benefit at the time of terminal illness claim to a maximum of $500,000.</a:t>
            </a:r>
          </a:p>
          <a:p>
            <a:endParaRPr lang="en-US" dirty="0"/>
          </a:p>
        </p:txBody>
      </p:sp>
    </p:spTree>
    <p:extLst>
      <p:ext uri="{BB962C8B-B14F-4D97-AF65-F5344CB8AC3E}">
        <p14:creationId xmlns:p14="http://schemas.microsoft.com/office/powerpoint/2010/main" val="310509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smtClean="0"/>
              <a:t>We May </a:t>
            </a:r>
            <a:r>
              <a:rPr lang="en-US" sz="7200" dirty="0"/>
              <a:t>N</a:t>
            </a:r>
            <a:r>
              <a:rPr lang="en-US" sz="7200" dirty="0" smtClean="0"/>
              <a:t>eed </a:t>
            </a:r>
            <a:r>
              <a:rPr lang="en-US" sz="7200" dirty="0"/>
              <a:t>T</a:t>
            </a:r>
            <a:r>
              <a:rPr lang="en-US" sz="7200" dirty="0" smtClean="0"/>
              <a:t>o </a:t>
            </a:r>
            <a:r>
              <a:rPr lang="en-US" sz="7200" dirty="0"/>
              <a:t>K</a:t>
            </a:r>
            <a:r>
              <a:rPr lang="en-US" sz="7200" dirty="0" smtClean="0"/>
              <a:t>now </a:t>
            </a:r>
            <a:endParaRPr lang="en-US" sz="7200" dirty="0"/>
          </a:p>
        </p:txBody>
      </p:sp>
      <p:sp>
        <p:nvSpPr>
          <p:cNvPr id="3" name="Content Placeholder 2"/>
          <p:cNvSpPr>
            <a:spLocks noGrp="1"/>
          </p:cNvSpPr>
          <p:nvPr>
            <p:ph idx="1"/>
          </p:nvPr>
        </p:nvSpPr>
        <p:spPr/>
        <p:txBody>
          <a:bodyPr>
            <a:normAutofit lnSpcReduction="10000"/>
          </a:bodyPr>
          <a:lstStyle/>
          <a:p>
            <a:r>
              <a:rPr lang="en-US" sz="3200" dirty="0" smtClean="0"/>
              <a:t>Medications </a:t>
            </a:r>
            <a:r>
              <a:rPr lang="en-US" sz="3200" dirty="0"/>
              <a:t>and </a:t>
            </a:r>
            <a:r>
              <a:rPr lang="en-US" sz="3200" dirty="0" smtClean="0"/>
              <a:t>use</a:t>
            </a:r>
            <a:endParaRPr lang="en-US" sz="3200" dirty="0"/>
          </a:p>
          <a:p>
            <a:r>
              <a:rPr lang="en-US" sz="3200" dirty="0"/>
              <a:t>Medical History </a:t>
            </a:r>
          </a:p>
          <a:p>
            <a:r>
              <a:rPr lang="en-US" sz="3200" dirty="0"/>
              <a:t>Height and Weight </a:t>
            </a:r>
          </a:p>
          <a:p>
            <a:r>
              <a:rPr lang="en-US" sz="3200" dirty="0"/>
              <a:t>Smoking</a:t>
            </a:r>
          </a:p>
          <a:p>
            <a:r>
              <a:rPr lang="en-US" sz="3200" dirty="0" smtClean="0"/>
              <a:t>DUI (Driving Under the Influence)</a:t>
            </a:r>
          </a:p>
          <a:p>
            <a:r>
              <a:rPr lang="en-US" sz="3200" dirty="0" smtClean="0"/>
              <a:t>Felonies (Last 10 years)</a:t>
            </a:r>
            <a:endParaRPr lang="en-US" sz="3200" dirty="0"/>
          </a:p>
          <a:p>
            <a:pPr marL="0" indent="0">
              <a:buNone/>
            </a:pPr>
            <a:r>
              <a:rPr lang="en-US" dirty="0" smtClean="0"/>
              <a:t> </a:t>
            </a:r>
            <a:endParaRPr lang="en-US" dirty="0" smtClean="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0687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933426085"/>
              </p:ext>
            </p:extLst>
          </p:nvPr>
        </p:nvGraphicFramePr>
        <p:xfrm>
          <a:off x="1272845" y="1382572"/>
          <a:ext cx="9601200" cy="4491143"/>
        </p:xfrm>
        <a:graphic>
          <a:graphicData uri="http://schemas.openxmlformats.org/drawingml/2006/table">
            <a:tbl>
              <a:tblPr firstRow="1" bandRow="1">
                <a:tableStyleId>{5940675A-B579-460E-94D1-54222C63F5DA}</a:tableStyleId>
              </a:tblPr>
              <a:tblGrid>
                <a:gridCol w="3200400">
                  <a:extLst>
                    <a:ext uri="{9D8B030D-6E8A-4147-A177-3AD203B41FA5}">
                      <a16:colId xmlns="" xmlns:a16="http://schemas.microsoft.com/office/drawing/2014/main" val="277412598"/>
                    </a:ext>
                  </a:extLst>
                </a:gridCol>
                <a:gridCol w="3200400">
                  <a:extLst>
                    <a:ext uri="{9D8B030D-6E8A-4147-A177-3AD203B41FA5}">
                      <a16:colId xmlns="" xmlns:a16="http://schemas.microsoft.com/office/drawing/2014/main" val="1196391050"/>
                    </a:ext>
                  </a:extLst>
                </a:gridCol>
                <a:gridCol w="3200400">
                  <a:extLst>
                    <a:ext uri="{9D8B030D-6E8A-4147-A177-3AD203B41FA5}">
                      <a16:colId xmlns="" xmlns:a16="http://schemas.microsoft.com/office/drawing/2014/main" val="2161456105"/>
                    </a:ext>
                  </a:extLst>
                </a:gridCol>
              </a:tblGrid>
              <a:tr h="822960">
                <a:tc>
                  <a:txBody>
                    <a:bodyPr/>
                    <a:lstStyle/>
                    <a:p>
                      <a:pPr algn="ctr"/>
                      <a:r>
                        <a:rPr lang="en-US" sz="4800" dirty="0"/>
                        <a:t>Bronze</a:t>
                      </a:r>
                      <a:r>
                        <a:rPr lang="en-US" dirty="0"/>
                        <a:t> </a:t>
                      </a:r>
                    </a:p>
                  </a:txBody>
                  <a:tcPr/>
                </a:tc>
                <a:tc>
                  <a:txBody>
                    <a:bodyPr/>
                    <a:lstStyle/>
                    <a:p>
                      <a:pPr algn="ctr"/>
                      <a:r>
                        <a:rPr lang="en-US" sz="4800" dirty="0"/>
                        <a:t>Silver</a:t>
                      </a:r>
                      <a:r>
                        <a:rPr lang="en-US" dirty="0"/>
                        <a:t> </a:t>
                      </a:r>
                    </a:p>
                  </a:txBody>
                  <a:tcPr/>
                </a:tc>
                <a:tc>
                  <a:txBody>
                    <a:bodyPr/>
                    <a:lstStyle/>
                    <a:p>
                      <a:pPr algn="ctr"/>
                      <a:r>
                        <a:rPr lang="en-US" sz="4800" dirty="0"/>
                        <a:t>Gold</a:t>
                      </a:r>
                    </a:p>
                  </a:txBody>
                  <a:tcPr/>
                </a:tc>
                <a:extLst>
                  <a:ext uri="{0D108BD9-81ED-4DB2-BD59-A6C34878D82A}">
                    <a16:rowId xmlns="" xmlns:a16="http://schemas.microsoft.com/office/drawing/2014/main" val="2374397980"/>
                  </a:ext>
                </a:extLst>
              </a:tr>
              <a:tr h="244545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4098627247"/>
                  </a:ext>
                </a:extLst>
              </a:tr>
              <a:tr h="1222728">
                <a:tc>
                  <a:txBody>
                    <a:bodyPr/>
                    <a:lstStyle/>
                    <a:p>
                      <a:r>
                        <a:rPr lang="en-US" sz="3600" dirty="0" smtClean="0"/>
                        <a:t>They</a:t>
                      </a:r>
                      <a:r>
                        <a:rPr lang="en-US" sz="3600" baseline="0" dirty="0" smtClean="0"/>
                        <a:t> are</a:t>
                      </a:r>
                      <a:r>
                        <a:rPr lang="en-US" sz="3600" dirty="0" smtClean="0"/>
                        <a:t> Covered</a:t>
                      </a:r>
                      <a:endParaRPr lang="en-US" sz="3600" dirty="0"/>
                    </a:p>
                  </a:txBody>
                  <a:tcPr/>
                </a:tc>
                <a:tc>
                  <a:txBody>
                    <a:bodyPr/>
                    <a:lstStyle/>
                    <a:p>
                      <a:r>
                        <a:rPr lang="en-US" sz="3600" dirty="0" smtClean="0"/>
                        <a:t>They</a:t>
                      </a:r>
                      <a:r>
                        <a:rPr lang="en-US" sz="3600" baseline="0" dirty="0" smtClean="0"/>
                        <a:t> never make a pay</a:t>
                      </a:r>
                      <a:endParaRPr lang="en-US" sz="3600" dirty="0"/>
                    </a:p>
                  </a:txBody>
                  <a:tcPr/>
                </a:tc>
                <a:tc>
                  <a:txBody>
                    <a:bodyPr/>
                    <a:lstStyle/>
                    <a:p>
                      <a:r>
                        <a:rPr lang="en-US" sz="3600" dirty="0" smtClean="0"/>
                        <a:t>They</a:t>
                      </a:r>
                      <a:r>
                        <a:rPr lang="en-US" sz="3600" baseline="0" dirty="0" smtClean="0"/>
                        <a:t> make money</a:t>
                      </a:r>
                      <a:endParaRPr lang="en-US" sz="3600" dirty="0"/>
                    </a:p>
                  </a:txBody>
                  <a:tcPr/>
                </a:tc>
                <a:extLst>
                  <a:ext uri="{0D108BD9-81ED-4DB2-BD59-A6C34878D82A}">
                    <a16:rowId xmlns="" xmlns:a16="http://schemas.microsoft.com/office/drawing/2014/main" val="1559052846"/>
                  </a:ext>
                </a:extLst>
              </a:tr>
            </a:tbl>
          </a:graphicData>
        </a:graphic>
      </p:graphicFrame>
      <p:sp>
        <p:nvSpPr>
          <p:cNvPr id="2" name="TextBox 1"/>
          <p:cNvSpPr txBox="1"/>
          <p:nvPr/>
        </p:nvSpPr>
        <p:spPr>
          <a:xfrm>
            <a:off x="1272845" y="753465"/>
            <a:ext cx="9549994" cy="523220"/>
          </a:xfrm>
          <a:prstGeom prst="rect">
            <a:avLst/>
          </a:prstGeom>
          <a:noFill/>
        </p:spPr>
        <p:txBody>
          <a:bodyPr wrap="square" rtlCol="0">
            <a:spAutoFit/>
          </a:bodyPr>
          <a:lstStyle/>
          <a:p>
            <a:r>
              <a:rPr lang="en-US" sz="2800" b="1" dirty="0"/>
              <a:t>Disclaimer:  Not Guaranteed Coverage, you must be APPROVED </a:t>
            </a:r>
            <a:endParaRPr lang="en-US" sz="2800" b="1" kern="1200" dirty="0">
              <a:solidFill>
                <a:schemeClr val="tx1"/>
              </a:solidFill>
            </a:endParaRPr>
          </a:p>
        </p:txBody>
      </p:sp>
    </p:spTree>
    <p:extLst>
      <p:ext uri="{BB962C8B-B14F-4D97-AF65-F5344CB8AC3E}">
        <p14:creationId xmlns:p14="http://schemas.microsoft.com/office/powerpoint/2010/main" val="148906834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4235</TotalTime>
  <Words>331</Words>
  <Application>Microsoft Macintosh PowerPoint</Application>
  <PresentationFormat>Custom</PresentationFormat>
  <Paragraphs>34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Retrospect</vt:lpstr>
      <vt:lpstr>Things To Consider When Covering A Loved One • Age • Finances • Their Needs • Your Needs </vt:lpstr>
      <vt:lpstr>Who will be the beneficiary?</vt:lpstr>
      <vt:lpstr>Purpose Driven Policies</vt:lpstr>
      <vt:lpstr>Chronic, Critical and Terminal </vt:lpstr>
      <vt:lpstr>We May Need To Know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mail this back for 1 of 4 reasons....... Death Disability Sickness Return of your Money</dc:title>
  <dc:creator>Joshua Sivak</dc:creator>
  <cp:lastModifiedBy>Paulina</cp:lastModifiedBy>
  <cp:revision>43</cp:revision>
  <dcterms:created xsi:type="dcterms:W3CDTF">2016-11-05T04:08:14Z</dcterms:created>
  <dcterms:modified xsi:type="dcterms:W3CDTF">2020-06-08T01:21:41Z</dcterms:modified>
</cp:coreProperties>
</file>